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469" r:id="rId5"/>
    <p:sldId id="470" r:id="rId6"/>
    <p:sldId id="471" r:id="rId7"/>
    <p:sldId id="472" r:id="rId8"/>
    <p:sldId id="473" r:id="rId9"/>
    <p:sldId id="474" r:id="rId10"/>
    <p:sldId id="475" r:id="rId11"/>
    <p:sldId id="476" r:id="rId12"/>
    <p:sldId id="477" r:id="rId13"/>
    <p:sldId id="478" r:id="rId14"/>
    <p:sldId id="479" r:id="rId15"/>
    <p:sldId id="480" r:id="rId16"/>
    <p:sldId id="482" r:id="rId17"/>
    <p:sldId id="481" r:id="rId18"/>
    <p:sldId id="483" r:id="rId19"/>
    <p:sldId id="484" r:id="rId20"/>
    <p:sldId id="485" r:id="rId21"/>
    <p:sldId id="487" r:id="rId22"/>
    <p:sldId id="488" r:id="rId23"/>
    <p:sldId id="486" r:id="rId24"/>
    <p:sldId id="489" r:id="rId25"/>
    <p:sldId id="490" r:id="rId26"/>
    <p:sldId id="491" r:id="rId27"/>
    <p:sldId id="492" r:id="rId28"/>
    <p:sldId id="493" r:id="rId29"/>
    <p:sldId id="494" r:id="rId30"/>
    <p:sldId id="495" r:id="rId31"/>
    <p:sldId id="496" r:id="rId32"/>
    <p:sldId id="497" r:id="rId33"/>
    <p:sldId id="498" r:id="rId34"/>
    <p:sldId id="499" r:id="rId35"/>
    <p:sldId id="500" r:id="rId36"/>
    <p:sldId id="502" r:id="rId37"/>
    <p:sldId id="501" r:id="rId38"/>
    <p:sldId id="503" r:id="rId39"/>
    <p:sldId id="504" r:id="rId40"/>
    <p:sldId id="505" r:id="rId41"/>
    <p:sldId id="506" r:id="rId42"/>
    <p:sldId id="517" r:id="rId43"/>
    <p:sldId id="507" r:id="rId44"/>
    <p:sldId id="508" r:id="rId45"/>
    <p:sldId id="509" r:id="rId46"/>
    <p:sldId id="510" r:id="rId47"/>
    <p:sldId id="511" r:id="rId48"/>
    <p:sldId id="512" r:id="rId49"/>
    <p:sldId id="513" r:id="rId50"/>
    <p:sldId id="514" r:id="rId51"/>
    <p:sldId id="515" r:id="rId52"/>
    <p:sldId id="51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1" autoAdjust="0"/>
    <p:restoredTop sz="94660"/>
  </p:normalViewPr>
  <p:slideViewPr>
    <p:cSldViewPr snapToGrid="0">
      <p:cViewPr varScale="1">
        <p:scale>
          <a:sx n="136" d="100"/>
          <a:sy n="136" d="100"/>
        </p:scale>
        <p:origin x="232"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B2AD-F598-694C-A374-6639BEFA4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260702-0845-C04C-B8F0-A7D43564D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BF388A-E330-2D41-8C0C-F77A4CD0A6EE}"/>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5" name="Footer Placeholder 4">
            <a:extLst>
              <a:ext uri="{FF2B5EF4-FFF2-40B4-BE49-F238E27FC236}">
                <a16:creationId xmlns:a16="http://schemas.microsoft.com/office/drawing/2014/main" id="{BFBD0A28-3374-1A46-904B-70C18920755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CA01E3-8D20-1D40-9DD0-6B947A631831}"/>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133127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2BD9-A546-E040-B578-5D976E8717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5D7B38-3022-0D41-A215-918036454CD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DC5A6-4E15-6047-B399-AFAC1854AF01}"/>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5" name="Footer Placeholder 4">
            <a:extLst>
              <a:ext uri="{FF2B5EF4-FFF2-40B4-BE49-F238E27FC236}">
                <a16:creationId xmlns:a16="http://schemas.microsoft.com/office/drawing/2014/main" id="{1CEFC680-4E3C-E34A-9D58-49A3F0657D8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8DAAEB7-FC0D-784A-A1E9-8C08574AD660}"/>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135937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52198-620A-9842-9380-AB13FAF4FD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D6E4E0-D26E-3248-ADF2-D592795F098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1E479-D078-EB4D-9409-800C7D85F81A}"/>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5" name="Footer Placeholder 4">
            <a:extLst>
              <a:ext uri="{FF2B5EF4-FFF2-40B4-BE49-F238E27FC236}">
                <a16:creationId xmlns:a16="http://schemas.microsoft.com/office/drawing/2014/main" id="{93BA0047-C254-3E4F-926F-B2D3F62B237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F346B3C-49C0-244D-8F55-35F509B39BA2}"/>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3908523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DFCB-673D-8F4A-8163-3A1FEA494B25}"/>
              </a:ext>
            </a:extLst>
          </p:cNvPr>
          <p:cNvSpPr>
            <a:spLocks noGrp="1"/>
          </p:cNvSpPr>
          <p:nvPr>
            <p:ph type="title"/>
          </p:nvPr>
        </p:nvSpPr>
        <p:spPr>
          <a:xfrm>
            <a:off x="838200" y="365125"/>
            <a:ext cx="10515600" cy="699177"/>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4EB73A7-EC81-AE4F-9853-09960107553F}"/>
              </a:ext>
            </a:extLst>
          </p:cNvPr>
          <p:cNvSpPr>
            <a:spLocks noGrp="1"/>
          </p:cNvSpPr>
          <p:nvPr>
            <p:ph idx="1"/>
          </p:nvPr>
        </p:nvSpPr>
        <p:spPr>
          <a:xfrm>
            <a:off x="838200" y="1274164"/>
            <a:ext cx="10515600" cy="49027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4C2A4-0528-1F47-9D38-6158828EBB14}"/>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5" name="Footer Placeholder 4">
            <a:extLst>
              <a:ext uri="{FF2B5EF4-FFF2-40B4-BE49-F238E27FC236}">
                <a16:creationId xmlns:a16="http://schemas.microsoft.com/office/drawing/2014/main" id="{4E1E9ED4-D2D3-7C48-8768-BF6CCCB5D6E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6F6C5AE-4654-1A4B-B6F3-C93A6FCCBC48}"/>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1748028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A88F-05CA-0848-B506-1696EAD19E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BC0DA4-E507-5447-9DB2-E5593C7023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14D6F-BFBD-294B-95AC-4EF1D853558C}"/>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5" name="Footer Placeholder 4">
            <a:extLst>
              <a:ext uri="{FF2B5EF4-FFF2-40B4-BE49-F238E27FC236}">
                <a16:creationId xmlns:a16="http://schemas.microsoft.com/office/drawing/2014/main" id="{3CAB0353-B8D5-924F-8EE8-014FBA56B21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61FF58D-D693-B242-8BA3-21EAC4531A82}"/>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352741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BCC6-FCCB-1E45-858F-86FD3E9A9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F7D90-92C7-1C4A-9D4C-1029B9F378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377472-4CFC-4A4E-821B-687C5D6152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654B67-1D18-3F46-90EF-FDF9D957819C}"/>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6" name="Footer Placeholder 5">
            <a:extLst>
              <a:ext uri="{FF2B5EF4-FFF2-40B4-BE49-F238E27FC236}">
                <a16:creationId xmlns:a16="http://schemas.microsoft.com/office/drawing/2014/main" id="{48050047-DE5A-884C-8FAC-8B23107BDB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E2673F-A0ED-B24B-81DB-640CCC4A07C1}"/>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97822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10F09-5BA0-B243-8881-E997FFD11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F55D1-2D0D-5B4E-A20E-BB5BEBFD0B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5BB439-FCC3-9546-B04C-7D2D97BF27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24D6B-B754-DE46-A099-87EB1399D8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0E84C9-B0DA-E243-A31E-D7D977BA0F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44A5EC-E76F-7947-918E-DCA85D7DC63D}"/>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8" name="Footer Placeholder 7">
            <a:extLst>
              <a:ext uri="{FF2B5EF4-FFF2-40B4-BE49-F238E27FC236}">
                <a16:creationId xmlns:a16="http://schemas.microsoft.com/office/drawing/2014/main" id="{2EEC83B1-34BB-714B-A37A-4879AA30E4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6D03336-AF3B-6741-8EED-7ECFD49831CA}"/>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3240940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6A60-E490-904E-BFB0-B5908441F7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C2DCA4-6FC6-6C44-BE3C-036A5FEFBA28}"/>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4" name="Footer Placeholder 3">
            <a:extLst>
              <a:ext uri="{FF2B5EF4-FFF2-40B4-BE49-F238E27FC236}">
                <a16:creationId xmlns:a16="http://schemas.microsoft.com/office/drawing/2014/main" id="{787BFAE4-B0BF-5746-AE80-C128EC1098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DFA311-8C2A-DD47-8D8B-B924AD5E39F6}"/>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1877010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23493-3E1E-1B44-AC5E-1BC276031848}"/>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3" name="Footer Placeholder 2">
            <a:extLst>
              <a:ext uri="{FF2B5EF4-FFF2-40B4-BE49-F238E27FC236}">
                <a16:creationId xmlns:a16="http://schemas.microsoft.com/office/drawing/2014/main" id="{26563343-4638-8345-A59B-D64AEE1F6C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A5332AC-9612-6F44-8050-7CDC3D7DE440}"/>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99282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EF39-DD41-E748-95FE-63CCD6749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C96DDF-6446-344E-AD4A-1A089070D2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1AA1F3-95E4-184A-A73A-2EECF72F8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CFBB45-FDFA-6F42-941F-BE5783D1BC04}"/>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6" name="Footer Placeholder 5">
            <a:extLst>
              <a:ext uri="{FF2B5EF4-FFF2-40B4-BE49-F238E27FC236}">
                <a16:creationId xmlns:a16="http://schemas.microsoft.com/office/drawing/2014/main" id="{839EA8F7-3579-D646-8CE8-E7A1602C1D7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94B0B0F-5C65-2649-8B0B-1F188351C89B}"/>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4032312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3DAC-DD40-A442-87CB-B391006E14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431BEB-CE4C-8546-B05A-948C0D9D7D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B05263A-7392-544C-9701-704D15A411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02C6D0-EFD6-A547-A738-F74BD3F4B6E9}"/>
              </a:ext>
            </a:extLst>
          </p:cNvPr>
          <p:cNvSpPr>
            <a:spLocks noGrp="1"/>
          </p:cNvSpPr>
          <p:nvPr>
            <p:ph type="dt" sz="half" idx="10"/>
          </p:nvPr>
        </p:nvSpPr>
        <p:spPr/>
        <p:txBody>
          <a:bodyPr/>
          <a:lstStyle/>
          <a:p>
            <a:fld id="{1C10943D-AD1C-4B0C-BBCB-CE75737FA0CC}" type="datetimeFigureOut">
              <a:rPr lang="en-US" smtClean="0"/>
              <a:t>2/18/20</a:t>
            </a:fld>
            <a:endParaRPr lang="en-US"/>
          </a:p>
        </p:txBody>
      </p:sp>
      <p:sp>
        <p:nvSpPr>
          <p:cNvPr id="6" name="Footer Placeholder 5">
            <a:extLst>
              <a:ext uri="{FF2B5EF4-FFF2-40B4-BE49-F238E27FC236}">
                <a16:creationId xmlns:a16="http://schemas.microsoft.com/office/drawing/2014/main" id="{D0D7C97A-3248-C944-9F1C-EB92405CB9E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4BED569-A260-F34B-A529-5D3F6A15F0CC}"/>
              </a:ext>
            </a:extLst>
          </p:cNvPr>
          <p:cNvSpPr>
            <a:spLocks noGrp="1"/>
          </p:cNvSpPr>
          <p:nvPr>
            <p:ph type="sldNum" sz="quarter" idx="12"/>
          </p:nvPr>
        </p:nvSpPr>
        <p:spPr/>
        <p:txBody>
          <a:bodyPr/>
          <a:lstStyle/>
          <a:p>
            <a:fld id="{DD561B7C-126E-4FB8-A1B0-7D1C74347100}" type="slidenum">
              <a:rPr lang="en-US" smtClean="0"/>
              <a:t>‹#›</a:t>
            </a:fld>
            <a:endParaRPr lang="en-US"/>
          </a:p>
        </p:txBody>
      </p:sp>
    </p:spTree>
    <p:extLst>
      <p:ext uri="{BB962C8B-B14F-4D97-AF65-F5344CB8AC3E}">
        <p14:creationId xmlns:p14="http://schemas.microsoft.com/office/powerpoint/2010/main" val="4227129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35DB5-A4D9-5740-86FB-BC41ABC8F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CCBFD6-A213-E540-800E-42998FB997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3FC81B5-398E-BA4C-8FFA-AA15D1E75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10943D-AD1C-4B0C-BBCB-CE75737FA0CC}" type="datetimeFigureOut">
              <a:rPr lang="en-US" smtClean="0"/>
              <a:t>2/18/20</a:t>
            </a:fld>
            <a:endParaRPr lang="en-US"/>
          </a:p>
        </p:txBody>
      </p:sp>
      <p:sp>
        <p:nvSpPr>
          <p:cNvPr id="6" name="Slide Number Placeholder 5">
            <a:extLst>
              <a:ext uri="{FF2B5EF4-FFF2-40B4-BE49-F238E27FC236}">
                <a16:creationId xmlns:a16="http://schemas.microsoft.com/office/drawing/2014/main" id="{7F54291B-9E19-824F-BEE6-C223A4CEBC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561B7C-126E-4FB8-A1B0-7D1C74347100}" type="slidenum">
              <a:rPr lang="en-US" smtClean="0"/>
              <a:t>‹#›</a:t>
            </a:fld>
            <a:endParaRPr lang="en-US"/>
          </a:p>
        </p:txBody>
      </p:sp>
      <p:sp>
        <p:nvSpPr>
          <p:cNvPr id="7" name="Footer Placeholder 6">
            <a:extLst>
              <a:ext uri="{FF2B5EF4-FFF2-40B4-BE49-F238E27FC236}">
                <a16:creationId xmlns:a16="http://schemas.microsoft.com/office/drawing/2014/main" id="{5D80014E-1FC5-5D4C-AD94-AF9B057499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490335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harter Roman" panose="020405030505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harter Roman" panose="02040503050506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harter Roman" panose="02040503050506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harter Roman" panose="02040503050506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harter Roman" panose="02040503050506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CE1DB-2B53-4BAC-9685-2F110DB81754}"/>
              </a:ext>
            </a:extLst>
          </p:cNvPr>
          <p:cNvSpPr>
            <a:spLocks noGrp="1"/>
          </p:cNvSpPr>
          <p:nvPr>
            <p:ph type="ctrTitle"/>
          </p:nvPr>
        </p:nvSpPr>
        <p:spPr/>
        <p:txBody>
          <a:bodyPr/>
          <a:lstStyle/>
          <a:p>
            <a:r>
              <a:rPr lang="en-US" dirty="0"/>
              <a:t>Lecture 6: Conditioning and Condition Numbers</a:t>
            </a:r>
          </a:p>
        </p:txBody>
      </p:sp>
      <p:sp>
        <p:nvSpPr>
          <p:cNvPr id="3" name="Subtitle 2">
            <a:extLst>
              <a:ext uri="{FF2B5EF4-FFF2-40B4-BE49-F238E27FC236}">
                <a16:creationId xmlns:a16="http://schemas.microsoft.com/office/drawing/2014/main" id="{BB83DFAE-EF28-42A0-9230-D07009119965}"/>
              </a:ext>
            </a:extLst>
          </p:cNvPr>
          <p:cNvSpPr>
            <a:spLocks noGrp="1"/>
          </p:cNvSpPr>
          <p:nvPr>
            <p:ph type="subTitle" idx="1"/>
          </p:nvPr>
        </p:nvSpPr>
        <p:spPr/>
        <p:txBody>
          <a:bodyPr/>
          <a:lstStyle/>
          <a:p>
            <a:r>
              <a:rPr lang="en-US" dirty="0"/>
              <a:t>NLA Chapters 12</a:t>
            </a:r>
          </a:p>
        </p:txBody>
      </p:sp>
    </p:spTree>
    <p:extLst>
      <p:ext uri="{BB962C8B-B14F-4D97-AF65-F5344CB8AC3E}">
        <p14:creationId xmlns:p14="http://schemas.microsoft.com/office/powerpoint/2010/main" val="2063136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0707-88B5-4EDF-9963-9D13914D6365}"/>
              </a:ext>
            </a:extLst>
          </p:cNvPr>
          <p:cNvSpPr>
            <a:spLocks noGrp="1"/>
          </p:cNvSpPr>
          <p:nvPr>
            <p:ph type="title"/>
          </p:nvPr>
        </p:nvSpPr>
        <p:spPr/>
        <p:txBody>
          <a:bodyPr/>
          <a:lstStyle/>
          <a:p>
            <a:r>
              <a:rPr lang="en-US" dirty="0"/>
              <a:t>Examples</a:t>
            </a:r>
          </a:p>
        </p:txBody>
      </p:sp>
      <p:pic>
        <p:nvPicPr>
          <p:cNvPr id="4" name="Content Placeholder 3">
            <a:extLst>
              <a:ext uri="{FF2B5EF4-FFF2-40B4-BE49-F238E27FC236}">
                <a16:creationId xmlns:a16="http://schemas.microsoft.com/office/drawing/2014/main" id="{C7284A66-7DBC-4535-B1BD-0D41B623B25E}"/>
              </a:ext>
            </a:extLst>
          </p:cNvPr>
          <p:cNvPicPr>
            <a:picLocks noGrp="1" noChangeAspect="1"/>
          </p:cNvPicPr>
          <p:nvPr>
            <p:ph idx="1"/>
          </p:nvPr>
        </p:nvPicPr>
        <p:blipFill>
          <a:blip r:embed="rId2"/>
          <a:stretch>
            <a:fillRect/>
          </a:stretch>
        </p:blipFill>
        <p:spPr>
          <a:xfrm>
            <a:off x="838200" y="1216631"/>
            <a:ext cx="8414930" cy="2271411"/>
          </a:xfrm>
          <a:prstGeom prst="rect">
            <a:avLst/>
          </a:prstGeom>
        </p:spPr>
      </p:pic>
      <p:pic>
        <p:nvPicPr>
          <p:cNvPr id="5" name="Picture 4">
            <a:extLst>
              <a:ext uri="{FF2B5EF4-FFF2-40B4-BE49-F238E27FC236}">
                <a16:creationId xmlns:a16="http://schemas.microsoft.com/office/drawing/2014/main" id="{66AA9CAE-4FFB-475F-88E2-ABAFD5316F2C}"/>
              </a:ext>
            </a:extLst>
          </p:cNvPr>
          <p:cNvPicPr>
            <a:picLocks noChangeAspect="1"/>
          </p:cNvPicPr>
          <p:nvPr/>
        </p:nvPicPr>
        <p:blipFill>
          <a:blip r:embed="rId3"/>
          <a:stretch>
            <a:fillRect/>
          </a:stretch>
        </p:blipFill>
        <p:spPr>
          <a:xfrm>
            <a:off x="925501" y="3763842"/>
            <a:ext cx="8219768" cy="1877527"/>
          </a:xfrm>
          <a:prstGeom prst="rect">
            <a:avLst/>
          </a:prstGeom>
        </p:spPr>
      </p:pic>
    </p:spTree>
    <p:extLst>
      <p:ext uri="{BB962C8B-B14F-4D97-AF65-F5344CB8AC3E}">
        <p14:creationId xmlns:p14="http://schemas.microsoft.com/office/powerpoint/2010/main" val="608735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F8C8-25F9-4C14-B5CE-EADC9DB17D5B}"/>
              </a:ext>
            </a:extLst>
          </p:cNvPr>
          <p:cNvSpPr>
            <a:spLocks noGrp="1"/>
          </p:cNvSpPr>
          <p:nvPr>
            <p:ph type="title"/>
          </p:nvPr>
        </p:nvSpPr>
        <p:spPr/>
        <p:txBody>
          <a:bodyPr/>
          <a:lstStyle/>
          <a:p>
            <a:r>
              <a:rPr lang="en-US" dirty="0"/>
              <a:t>An ill-conditioned example</a:t>
            </a:r>
          </a:p>
        </p:txBody>
      </p:sp>
      <p:pic>
        <p:nvPicPr>
          <p:cNvPr id="4" name="Content Placeholder 3">
            <a:extLst>
              <a:ext uri="{FF2B5EF4-FFF2-40B4-BE49-F238E27FC236}">
                <a16:creationId xmlns:a16="http://schemas.microsoft.com/office/drawing/2014/main" id="{2FD478C7-A3B1-4DDA-B32C-583E0E5B3BF6}"/>
              </a:ext>
            </a:extLst>
          </p:cNvPr>
          <p:cNvPicPr>
            <a:picLocks noGrp="1" noChangeAspect="1"/>
          </p:cNvPicPr>
          <p:nvPr>
            <p:ph idx="1"/>
          </p:nvPr>
        </p:nvPicPr>
        <p:blipFill>
          <a:blip r:embed="rId2"/>
          <a:stretch>
            <a:fillRect/>
          </a:stretch>
        </p:blipFill>
        <p:spPr>
          <a:xfrm>
            <a:off x="838200" y="1349436"/>
            <a:ext cx="10515600" cy="4752853"/>
          </a:xfrm>
          <a:prstGeom prst="rect">
            <a:avLst/>
          </a:prstGeom>
        </p:spPr>
      </p:pic>
    </p:spTree>
    <p:extLst>
      <p:ext uri="{BB962C8B-B14F-4D97-AF65-F5344CB8AC3E}">
        <p14:creationId xmlns:p14="http://schemas.microsoft.com/office/powerpoint/2010/main" val="3103250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AB3A-9619-462A-BBA8-981BDBBB3738}"/>
              </a:ext>
            </a:extLst>
          </p:cNvPr>
          <p:cNvSpPr>
            <a:spLocks noGrp="1"/>
          </p:cNvSpPr>
          <p:nvPr>
            <p:ph type="title"/>
          </p:nvPr>
        </p:nvSpPr>
        <p:spPr/>
        <p:txBody>
          <a:bodyPr>
            <a:normAutofit fontScale="90000"/>
          </a:bodyPr>
          <a:lstStyle/>
          <a:p>
            <a:r>
              <a:rPr lang="en-US" dirty="0"/>
              <a:t>ill-conditioned problem: Polynomial root finding. </a:t>
            </a:r>
          </a:p>
        </p:txBody>
      </p:sp>
      <p:pic>
        <p:nvPicPr>
          <p:cNvPr id="4" name="Content Placeholder 3">
            <a:extLst>
              <a:ext uri="{FF2B5EF4-FFF2-40B4-BE49-F238E27FC236}">
                <a16:creationId xmlns:a16="http://schemas.microsoft.com/office/drawing/2014/main" id="{D0846B77-54BE-461B-8AF2-7902241C504D}"/>
              </a:ext>
            </a:extLst>
          </p:cNvPr>
          <p:cNvPicPr>
            <a:picLocks noGrp="1" noChangeAspect="1"/>
          </p:cNvPicPr>
          <p:nvPr>
            <p:ph idx="1"/>
          </p:nvPr>
        </p:nvPicPr>
        <p:blipFill>
          <a:blip r:embed="rId2"/>
          <a:stretch>
            <a:fillRect/>
          </a:stretch>
        </p:blipFill>
        <p:spPr>
          <a:xfrm>
            <a:off x="838200" y="1740587"/>
            <a:ext cx="10515600" cy="2662535"/>
          </a:xfrm>
          <a:prstGeom prst="rect">
            <a:avLst/>
          </a:prstGeom>
        </p:spPr>
      </p:pic>
    </p:spTree>
    <p:extLst>
      <p:ext uri="{BB962C8B-B14F-4D97-AF65-F5344CB8AC3E}">
        <p14:creationId xmlns:p14="http://schemas.microsoft.com/office/powerpoint/2010/main" val="1413300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A36681-0537-4FDF-9791-D4E1EF5F5856}"/>
                  </a:ext>
                </a:extLst>
              </p:cNvPr>
              <p:cNvSpPr>
                <a:spLocks noGrp="1"/>
              </p:cNvSpPr>
              <p:nvPr>
                <p:ph idx="1"/>
              </p:nvPr>
            </p:nvSpPr>
            <p:spPr>
              <a:xfrm>
                <a:off x="838200" y="375450"/>
                <a:ext cx="10515600" cy="5801514"/>
              </a:xfrm>
            </p:spPr>
            <p:txBody>
              <a:bodyPr>
                <a:normAutofit fontScale="92500" lnSpcReduction="10000"/>
              </a:bodyPr>
              <a:lstStyle/>
              <a:p>
                <a:pPr marL="0" indent="0">
                  <a:buNone/>
                </a:pPr>
                <a:r>
                  <a:rPr lang="en-US" dirty="0"/>
                  <a:t>Even in case of no multiple roots, polynomial root finding can be quite ill-conditioned. </a:t>
                </a:r>
              </a:p>
              <a:p>
                <a:pPr marL="0" indent="0">
                  <a:buNone/>
                </a:pPr>
                <a:r>
                  <a:rPr lang="en-US" dirty="0"/>
                  <a:t>If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coefficient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of a polynomial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e>
                    </m:nary>
                  </m:oMath>
                </a14:m>
                <a:r>
                  <a:rPr lang="en-US" dirty="0"/>
                  <a:t> is perturbed by an infinitesimal </a:t>
                </a:r>
                <a14:m>
                  <m:oMath xmlns:m="http://schemas.openxmlformats.org/officeDocument/2006/math">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the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root is perturbed by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oMath>
                </a14:m>
                <a:r>
                  <a:rPr lang="en-US" dirty="0"/>
                  <a:t>.</a:t>
                </a:r>
              </a:p>
              <a:p>
                <a:pPr marL="0" indent="0">
                  <a:buNone/>
                </a:pPr>
                <a:r>
                  <a:rPr lang="en-US" dirty="0"/>
                  <a:t>The condition number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with respect to perturbation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is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𝑖</m:t>
                              </m:r>
                              <m:r>
                                <a:rPr lang="en-US" b="0" i="1" smtClean="0">
                                  <a:latin typeface="Cambria Math" panose="02040503050406030204" pitchFamily="18" charset="0"/>
                                </a:rPr>
                                <m:t>−1</m:t>
                              </m:r>
                            </m:sup>
                          </m:sSubSup>
                          <m:r>
                            <a:rPr lang="en-US" b="0" i="1" smtClean="0">
                              <a:latin typeface="Cambria Math" panose="02040503050406030204" pitchFamily="18" charset="0"/>
                            </a:rPr>
                            <m:t>|</m:t>
                          </m:r>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en>
                      </m:f>
                    </m:oMath>
                  </m:oMathPara>
                </a14:m>
                <a:endParaRPr lang="en-US" dirty="0"/>
              </a:p>
              <a:p>
                <a:pPr marL="0" indent="0">
                  <a:buNone/>
                </a:pPr>
                <a:r>
                  <a:rPr lang="en-US" dirty="0"/>
                  <a:t>Consider Wilkinson’s polynomial: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20</m:t>
                          </m:r>
                        </m:sup>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19</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20</m:t>
                          </m:r>
                        </m:sup>
                      </m:sSup>
                    </m:oMath>
                  </m:oMathPara>
                </a14:m>
                <a:endParaRPr lang="en-US" dirty="0"/>
              </a:p>
              <a:p>
                <a:pPr marL="0" indent="0">
                  <a:buNone/>
                </a:pPr>
                <a:r>
                  <a:rPr lang="en-US" dirty="0"/>
                  <a:t>The most sensitive root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=15</m:t>
                    </m:r>
                    <m:r>
                      <a:rPr lang="en-US" b="0" i="0" smtClean="0">
                        <a:latin typeface="Cambria Math" panose="02040503050406030204" pitchFamily="18" charset="0"/>
                      </a:rPr>
                      <m:t>, </m:t>
                    </m:r>
                  </m:oMath>
                </a14:m>
                <a:r>
                  <a:rPr lang="en-US" dirty="0"/>
                  <a:t>and it’s most sensitive to coefficient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15</m:t>
                        </m:r>
                      </m:sub>
                    </m:sSub>
                    <m:r>
                      <a:rPr lang="en-US" b="0" i="1" smtClean="0">
                        <a:latin typeface="Cambria Math" panose="02040503050406030204" pitchFamily="18" charset="0"/>
                      </a:rPr>
                      <m:t>≈1.67×10^19</m:t>
                    </m:r>
                  </m:oMath>
                </a14:m>
                <a:r>
                  <a:rPr lang="en-US" dirty="0"/>
                  <a:t>. The condition number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≈5.1×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13</m:t>
                          </m:r>
                        </m:sup>
                      </m:sSup>
                    </m:oMath>
                  </m:oMathPara>
                </a14:m>
                <a:endParaRPr lang="en-US" dirty="0"/>
              </a:p>
            </p:txBody>
          </p:sp>
        </mc:Choice>
        <mc:Fallback xmlns="">
          <p:sp>
            <p:nvSpPr>
              <p:cNvPr id="3" name="Content Placeholder 2">
                <a:extLst>
                  <a:ext uri="{FF2B5EF4-FFF2-40B4-BE49-F238E27FC236}">
                    <a16:creationId xmlns:a16="http://schemas.microsoft.com/office/drawing/2014/main" id="{E1A36681-0537-4FDF-9791-D4E1EF5F5856}"/>
                  </a:ext>
                </a:extLst>
              </p:cNvPr>
              <p:cNvSpPr>
                <a:spLocks noGrp="1" noRot="1" noChangeAspect="1" noMove="1" noResize="1" noEditPoints="1" noAdjustHandles="1" noChangeArrowheads="1" noChangeShapeType="1" noTextEdit="1"/>
              </p:cNvSpPr>
              <p:nvPr>
                <p:ph idx="1"/>
              </p:nvPr>
            </p:nvSpPr>
            <p:spPr>
              <a:xfrm>
                <a:off x="838200" y="375450"/>
                <a:ext cx="10515600" cy="5801514"/>
              </a:xfrm>
              <a:blipFill>
                <a:blip r:embed="rId2"/>
                <a:stretch>
                  <a:fillRect l="-1043" t="-2419" r="-928"/>
                </a:stretch>
              </a:blipFill>
            </p:spPr>
            <p:txBody>
              <a:bodyPr/>
              <a:lstStyle/>
              <a:p>
                <a:r>
                  <a:rPr lang="en-US">
                    <a:noFill/>
                  </a:rPr>
                  <a:t> </a:t>
                </a:r>
              </a:p>
            </p:txBody>
          </p:sp>
        </mc:Fallback>
      </mc:AlternateContent>
    </p:spTree>
    <p:extLst>
      <p:ext uri="{BB962C8B-B14F-4D97-AF65-F5344CB8AC3E}">
        <p14:creationId xmlns:p14="http://schemas.microsoft.com/office/powerpoint/2010/main" val="291610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0398E04-9AFF-4F9E-A27E-38455F2A2A16}"/>
              </a:ext>
            </a:extLst>
          </p:cNvPr>
          <p:cNvPicPr>
            <a:picLocks noGrp="1" noChangeAspect="1"/>
          </p:cNvPicPr>
          <p:nvPr>
            <p:ph idx="1"/>
          </p:nvPr>
        </p:nvPicPr>
        <p:blipFill>
          <a:blip r:embed="rId2"/>
          <a:stretch>
            <a:fillRect/>
          </a:stretch>
        </p:blipFill>
        <p:spPr>
          <a:xfrm>
            <a:off x="1260868" y="496888"/>
            <a:ext cx="9670263" cy="5680075"/>
          </a:xfrm>
          <a:prstGeom prst="rect">
            <a:avLst/>
          </a:prstGeom>
        </p:spPr>
      </p:pic>
    </p:spTree>
    <p:extLst>
      <p:ext uri="{BB962C8B-B14F-4D97-AF65-F5344CB8AC3E}">
        <p14:creationId xmlns:p14="http://schemas.microsoft.com/office/powerpoint/2010/main" val="548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FB3E6-08CF-4BDC-B2F7-CD64461363F8}"/>
              </a:ext>
            </a:extLst>
          </p:cNvPr>
          <p:cNvSpPr>
            <a:spLocks noGrp="1"/>
          </p:cNvSpPr>
          <p:nvPr>
            <p:ph type="title"/>
          </p:nvPr>
        </p:nvSpPr>
        <p:spPr/>
        <p:txBody>
          <a:bodyPr/>
          <a:lstStyle/>
          <a:p>
            <a:r>
              <a:rPr lang="en-US" dirty="0"/>
              <a:t>Condition of </a:t>
            </a:r>
            <a:r>
              <a:rPr lang="en-US" dirty="0" err="1"/>
              <a:t>MatVec</a:t>
            </a:r>
            <a:r>
              <a:rPr lang="en-US" dirty="0"/>
              <a:t> </a:t>
            </a:r>
            <a:r>
              <a:rPr lang="en-US" dirty="0" err="1"/>
              <a:t>Mul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295724-21D0-4D0C-B1C3-9661C46BB719}"/>
                  </a:ext>
                </a:extLst>
              </p:cNvPr>
              <p:cNvSpPr>
                <a:spLocks noGrp="1"/>
              </p:cNvSpPr>
              <p:nvPr>
                <p:ph idx="1"/>
              </p:nvPr>
            </p:nvSpPr>
            <p:spPr/>
            <p:txBody>
              <a:bodyPr>
                <a:normAutofit fontScale="92500" lnSpcReduction="20000"/>
              </a:bodyPr>
              <a:lstStyle/>
              <a:p>
                <a:pPr marL="0" indent="0">
                  <a:buNone/>
                </a:pPr>
                <a:r>
                  <a:rPr lang="en-US" dirty="0"/>
                  <a:t>The fundamental condition number in NLA. </a:t>
                </a:r>
              </a:p>
              <a:p>
                <a:pPr marL="0" indent="0">
                  <a:buNone/>
                </a:pPr>
                <a:r>
                  <a:rPr lang="en-US" dirty="0"/>
                  <a:t>We first fix the matrix </a:t>
                </a:r>
                <a14:m>
                  <m:oMath xmlns:m="http://schemas.openxmlformats.org/officeDocument/2006/math">
                    <m:r>
                      <a:rPr lang="en-US" b="0" i="1" smtClean="0">
                        <a:latin typeface="Cambria Math" panose="02040503050406030204" pitchFamily="18" charset="0"/>
                      </a:rPr>
                      <m:t>𝐴</m:t>
                    </m:r>
                  </m:oMath>
                </a14:m>
                <a:r>
                  <a:rPr lang="en-US" dirty="0"/>
                  <a:t>, and find the </a:t>
                </a:r>
                <a:r>
                  <a:rPr lang="en-US" dirty="0" err="1"/>
                  <a:t>MatVec</a:t>
                </a: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𝐴𝑥</m:t>
                    </m:r>
                  </m:oMath>
                </a14:m>
                <a:r>
                  <a:rPr lang="en-US" dirty="0"/>
                  <a:t>. The condition number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sup</m:t>
                          </m:r>
                        </m:e>
                        <m:lim>
                          <m:r>
                            <a:rPr lang="en-US" b="0" i="1" smtClean="0">
                              <a:latin typeface="Cambria Math" panose="02040503050406030204" pitchFamily="18" charset="0"/>
                            </a:rPr>
                            <m:t>𝛿</m:t>
                          </m:r>
                          <m:r>
                            <a:rPr lang="en-US" b="0" i="1" smtClean="0">
                              <a:latin typeface="Cambria Math" panose="02040503050406030204" pitchFamily="18" charset="0"/>
                            </a:rPr>
                            <m:t>𝑥</m:t>
                          </m:r>
                        </m:lim>
                      </m:limLow>
                      <m:r>
                        <a:rPr lang="en-US" b="0" i="0" smtClean="0">
                          <a:latin typeface="Cambria Math" panose="02040503050406030204" pitchFamily="18" charset="0"/>
                        </a:rPr>
                        <m:t> </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𝛿</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den>
                      </m:f>
                    </m:oMath>
                  </m:oMathPara>
                </a14:m>
                <a:endParaRPr lang="en-US" dirty="0"/>
              </a:p>
              <a:p>
                <a:pPr marL="0" indent="0">
                  <a:buNone/>
                </a:pPr>
                <a:r>
                  <a:rPr lang="en-US" dirty="0"/>
                  <a:t>We want to get rid of </a:t>
                </a:r>
                <a14:m>
                  <m:oMath xmlns:m="http://schemas.openxmlformats.org/officeDocument/2006/math">
                    <m:r>
                      <a:rPr lang="en-US" b="0" i="1" smtClean="0">
                        <a:latin typeface="Cambria Math" panose="02040503050406030204" pitchFamily="18" charset="0"/>
                      </a:rPr>
                      <m:t>𝑥</m:t>
                    </m:r>
                  </m:oMath>
                </a14:m>
                <a:r>
                  <a:rPr lang="en-US" dirty="0"/>
                  <a:t>. If </a:t>
                </a:r>
                <a14:m>
                  <m:oMath xmlns:m="http://schemas.openxmlformats.org/officeDocument/2006/math">
                    <m:r>
                      <a:rPr lang="en-US" b="0" i="1" smtClean="0">
                        <a:latin typeface="Cambria Math" panose="02040503050406030204" pitchFamily="18" charset="0"/>
                      </a:rPr>
                      <m:t>𝐴</m:t>
                    </m:r>
                  </m:oMath>
                </a14:m>
                <a:r>
                  <a:rPr lang="en-US" dirty="0"/>
                  <a:t> is invertible, then</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𝐴𝑥</m:t>
                      </m:r>
                      <m:r>
                        <a:rPr lang="en-US" i="1">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m:t>
                      </m:r>
                    </m:oMath>
                  </m:oMathPara>
                </a14:m>
                <a:endParaRPr lang="en-US" dirty="0"/>
              </a:p>
              <a:p>
                <a:pPr marL="0" indent="0">
                  <a:buNone/>
                </a:pPr>
                <a:r>
                  <a:rPr lang="en-US" dirty="0"/>
                  <a:t>(why?) The equality holds when </a:t>
                </a:r>
                <a14:m>
                  <m:oMath xmlns:m="http://schemas.openxmlformats.org/officeDocument/2006/math">
                    <m:r>
                      <a:rPr lang="en-US" b="0" i="1" smtClean="0">
                        <a:latin typeface="Cambria Math" panose="02040503050406030204" pitchFamily="18" charset="0"/>
                      </a:rPr>
                      <m:t>𝑥</m:t>
                    </m:r>
                  </m:oMath>
                </a14:m>
                <a:r>
                  <a:rPr lang="en-US" dirty="0"/>
                  <a:t> is a multiple of minimal right singular vector of </a:t>
                </a:r>
                <a14:m>
                  <m:oMath xmlns:m="http://schemas.openxmlformats.org/officeDocument/2006/math">
                    <m:r>
                      <a:rPr lang="en-US" b="0" i="1" smtClean="0">
                        <a:latin typeface="Cambria Math" panose="02040503050406030204" pitchFamily="18" charset="0"/>
                      </a:rPr>
                      <m:t>𝐴</m:t>
                    </m:r>
                  </m:oMath>
                </a14:m>
                <a:r>
                  <a:rPr lang="en-US" dirty="0"/>
                  <a:t> (again, why?)</a:t>
                </a:r>
              </a:p>
              <a:p>
                <a:pPr marL="0" indent="0">
                  <a:buNone/>
                </a:pPr>
                <a:r>
                  <a:rPr lang="en-US" dirty="0"/>
                  <a:t>Now we got an upper bound on condition  number: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e>
                      </m:d>
                    </m:oMath>
                  </m:oMathPara>
                </a14:m>
                <a:endParaRPr lang="en-US" b="0" dirty="0"/>
              </a:p>
              <a:p>
                <a:pPr marL="0" indent="0">
                  <a:buNone/>
                </a:pPr>
                <a:r>
                  <a:rPr lang="en-US" dirty="0"/>
                  <a:t>If A is not-square (tall) but have full column rank, then replace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oMath>
                </a14:m>
                <a:r>
                  <a:rPr lang="en-US" dirty="0"/>
                  <a:t>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dirty="0"/>
                  <a:t> in the above formula. </a:t>
                </a:r>
              </a:p>
            </p:txBody>
          </p:sp>
        </mc:Choice>
        <mc:Fallback xmlns="">
          <p:sp>
            <p:nvSpPr>
              <p:cNvPr id="3" name="Content Placeholder 2">
                <a:extLst>
                  <a:ext uri="{FF2B5EF4-FFF2-40B4-BE49-F238E27FC236}">
                    <a16:creationId xmlns:a16="http://schemas.microsoft.com/office/drawing/2014/main" id="{5E295724-21D0-4D0C-B1C3-9661C46BB719}"/>
                  </a:ext>
                </a:extLst>
              </p:cNvPr>
              <p:cNvSpPr>
                <a:spLocks noGrp="1" noRot="1" noChangeAspect="1" noMove="1" noResize="1" noEditPoints="1" noAdjustHandles="1" noChangeArrowheads="1" noChangeShapeType="1" noTextEdit="1"/>
              </p:cNvSpPr>
              <p:nvPr>
                <p:ph idx="1"/>
              </p:nvPr>
            </p:nvSpPr>
            <p:spPr>
              <a:blipFill>
                <a:blip r:embed="rId2"/>
                <a:stretch>
                  <a:fillRect l="-1043" t="-3483" r="-812"/>
                </a:stretch>
              </a:blipFill>
            </p:spPr>
            <p:txBody>
              <a:bodyPr/>
              <a:lstStyle/>
              <a:p>
                <a:r>
                  <a:rPr lang="en-US">
                    <a:noFill/>
                  </a:rPr>
                  <a:t> </a:t>
                </a:r>
              </a:p>
            </p:txBody>
          </p:sp>
        </mc:Fallback>
      </mc:AlternateContent>
    </p:spTree>
    <p:extLst>
      <p:ext uri="{BB962C8B-B14F-4D97-AF65-F5344CB8AC3E}">
        <p14:creationId xmlns:p14="http://schemas.microsoft.com/office/powerpoint/2010/main" val="257964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477C-49EC-4734-A352-D2363D26397F}"/>
              </a:ext>
            </a:extLst>
          </p:cNvPr>
          <p:cNvSpPr>
            <a:spLocks noGrp="1"/>
          </p:cNvSpPr>
          <p:nvPr>
            <p:ph type="title"/>
          </p:nvPr>
        </p:nvSpPr>
        <p:spPr/>
        <p:txBody>
          <a:bodyPr/>
          <a:lstStyle/>
          <a:p>
            <a:r>
              <a:rPr lang="en-US" dirty="0"/>
              <a:t>Condition number of a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AC5A43-E89A-44BF-B6F8-80734F5E2949}"/>
                  </a:ext>
                </a:extLst>
              </p:cNvPr>
              <p:cNvSpPr>
                <a:spLocks noGrp="1"/>
              </p:cNvSpPr>
              <p:nvPr>
                <p:ph idx="1"/>
              </p:nvPr>
            </p:nvSpPr>
            <p:spPr/>
            <p:txBody>
              <a:bodyPr/>
              <a:lstStyle/>
              <a:p>
                <a:pPr marL="0" indent="0">
                  <a:buNone/>
                </a:pPr>
                <a:r>
                  <a:rPr lang="en-US" dirty="0"/>
                  <a:t>The product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 ‖</m:t>
                    </m:r>
                  </m:oMath>
                </a14:m>
                <a:r>
                  <a:rPr lang="en-US" dirty="0"/>
                  <a:t> appears so often, that it has its own name: the condition number of matrix </a:t>
                </a:r>
                <a14:m>
                  <m:oMath xmlns:m="http://schemas.openxmlformats.org/officeDocument/2006/math">
                    <m:r>
                      <a:rPr lang="en-US" b="0" i="1" smtClean="0">
                        <a:latin typeface="Cambria Math" panose="02040503050406030204" pitchFamily="18" charset="0"/>
                      </a:rPr>
                      <m:t>𝐴</m:t>
                    </m:r>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−1</m:t>
                          </m:r>
                        </m:sup>
                      </m:sSup>
                      <m:r>
                        <a:rPr lang="en-US" i="1">
                          <a:latin typeface="Cambria Math" panose="02040503050406030204" pitchFamily="18" charset="0"/>
                        </a:rPr>
                        <m:t> ‖</m:t>
                      </m:r>
                    </m:oMath>
                  </m:oMathPara>
                </a14:m>
                <a:endParaRPr lang="en-US" dirty="0"/>
              </a:p>
              <a:p>
                <a:pPr marL="0" indent="0">
                  <a:buNone/>
                </a:pPr>
                <a:r>
                  <a:rPr lang="en-US" dirty="0"/>
                  <a:t>If we use 2-norm, the condition number of A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𝑚</m:t>
                              </m:r>
                            </m:sub>
                          </m:sSub>
                        </m:den>
                      </m:f>
                    </m:oMath>
                  </m:oMathPara>
                </a14:m>
                <a:endParaRPr lang="en-US" dirty="0"/>
              </a:p>
              <a:p>
                <a:pPr marL="0" indent="0">
                  <a:buNone/>
                </a:pPr>
                <a:r>
                  <a:rPr lang="en-US" dirty="0"/>
                  <a:t>(the eccentricity of the </a:t>
                </a:r>
                <a:r>
                  <a:rPr lang="en-US" dirty="0" err="1"/>
                  <a:t>hyperellipse</a:t>
                </a:r>
                <a:r>
                  <a:rPr lang="en-US" dirty="0"/>
                  <a:t>, the image of unit sphere)</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4AC5A43-E89A-44BF-B6F8-80734F5E2949}"/>
                  </a:ext>
                </a:extLst>
              </p:cNvPr>
              <p:cNvSpPr>
                <a:spLocks noGrp="1" noRot="1" noChangeAspect="1" noMove="1" noResize="1" noEditPoints="1" noAdjustHandles="1" noChangeArrowheads="1" noChangeShapeType="1" noTextEdit="1"/>
              </p:cNvSpPr>
              <p:nvPr>
                <p:ph idx="1"/>
              </p:nvPr>
            </p:nvSpPr>
            <p:spPr>
              <a:blipFill>
                <a:blip r:embed="rId2"/>
                <a:stretch>
                  <a:fillRect l="-1217" t="-2114"/>
                </a:stretch>
              </a:blipFill>
            </p:spPr>
            <p:txBody>
              <a:bodyPr/>
              <a:lstStyle/>
              <a:p>
                <a:r>
                  <a:rPr lang="en-US">
                    <a:noFill/>
                  </a:rPr>
                  <a:t> </a:t>
                </a:r>
              </a:p>
            </p:txBody>
          </p:sp>
        </mc:Fallback>
      </mc:AlternateContent>
    </p:spTree>
    <p:extLst>
      <p:ext uri="{BB962C8B-B14F-4D97-AF65-F5344CB8AC3E}">
        <p14:creationId xmlns:p14="http://schemas.microsoft.com/office/powerpoint/2010/main" val="3015441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FE95-B11E-41C2-AF2D-97EA912AE36B}"/>
              </a:ext>
            </a:extLst>
          </p:cNvPr>
          <p:cNvSpPr>
            <a:spLocks noGrp="1"/>
          </p:cNvSpPr>
          <p:nvPr>
            <p:ph type="title"/>
          </p:nvPr>
        </p:nvSpPr>
        <p:spPr/>
        <p:txBody>
          <a:bodyPr/>
          <a:lstStyle/>
          <a:p>
            <a:r>
              <a:rPr lang="en-US" dirty="0"/>
              <a:t>Condition of a system of linear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7243CF-220E-45B5-9A69-87DE275C5678}"/>
                  </a:ext>
                </a:extLst>
              </p:cNvPr>
              <p:cNvSpPr>
                <a:spLocks noGrp="1"/>
              </p:cNvSpPr>
              <p:nvPr>
                <p:ph idx="1"/>
              </p:nvPr>
            </p:nvSpPr>
            <p:spPr/>
            <p:txBody>
              <a:bodyPr>
                <a:normAutofit fontScale="92500" lnSpcReduction="10000"/>
              </a:bodyPr>
              <a:lstStyle/>
              <a:p>
                <a:pPr marL="0" indent="0">
                  <a:buNone/>
                </a:pPr>
                <a:r>
                  <a:rPr lang="en-US" dirty="0"/>
                  <a:t>In </a:t>
                </a:r>
                <a:r>
                  <a:rPr lang="en-US" dirty="0" err="1"/>
                  <a:t>MatVec</a:t>
                </a:r>
                <a:r>
                  <a:rPr lang="en-US" dirty="0"/>
                  <a:t> </a:t>
                </a:r>
                <a:r>
                  <a:rPr lang="en-US" dirty="0" err="1"/>
                  <a:t>Mul</a:t>
                </a:r>
                <a:r>
                  <a:rPr lang="en-US" dirty="0"/>
                  <a:t> problem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𝑏</m:t>
                    </m:r>
                  </m:oMath>
                </a14:m>
                <a:r>
                  <a:rPr lang="en-US" dirty="0"/>
                  <a:t> we fix </a:t>
                </a:r>
                <a14:m>
                  <m:oMath xmlns:m="http://schemas.openxmlformats.org/officeDocument/2006/math">
                    <m:r>
                      <a:rPr lang="en-US" b="0" i="1" smtClean="0">
                        <a:latin typeface="Cambria Math" panose="02040503050406030204" pitchFamily="18" charset="0"/>
                      </a:rPr>
                      <m:t>𝐴</m:t>
                    </m:r>
                  </m:oMath>
                </a14:m>
                <a:r>
                  <a:rPr lang="en-US" dirty="0"/>
                  <a:t> and see how </a:t>
                </a:r>
                <a14:m>
                  <m:oMath xmlns:m="http://schemas.openxmlformats.org/officeDocument/2006/math">
                    <m:r>
                      <a:rPr lang="en-US" b="0" i="1" smtClean="0">
                        <a:latin typeface="Cambria Math" panose="02040503050406030204" pitchFamily="18" charset="0"/>
                      </a:rPr>
                      <m:t>𝑥</m:t>
                    </m:r>
                  </m:oMath>
                </a14:m>
                <a:r>
                  <a:rPr lang="en-US" dirty="0"/>
                  <a:t> changes in response to perturbations in </a:t>
                </a:r>
                <a14:m>
                  <m:oMath xmlns:m="http://schemas.openxmlformats.org/officeDocument/2006/math">
                    <m:r>
                      <a:rPr lang="en-US" b="0" i="1" smtClean="0">
                        <a:latin typeface="Cambria Math" panose="02040503050406030204" pitchFamily="18" charset="0"/>
                      </a:rPr>
                      <m:t>𝑏</m:t>
                    </m:r>
                  </m:oMath>
                </a14:m>
                <a:r>
                  <a:rPr lang="en-US" dirty="0"/>
                  <a:t>.</a:t>
                </a:r>
              </a:p>
              <a:p>
                <a:pPr marL="0" indent="0">
                  <a:buNone/>
                </a:pPr>
                <a:r>
                  <a:rPr lang="en-US" dirty="0"/>
                  <a:t>What if we perturb </a:t>
                </a:r>
                <a14:m>
                  <m:oMath xmlns:m="http://schemas.openxmlformats.org/officeDocument/2006/math">
                    <m:r>
                      <a:rPr lang="en-US" i="1" dirty="0" smtClean="0">
                        <a:latin typeface="Cambria Math" panose="02040503050406030204" pitchFamily="18" charset="0"/>
                      </a:rPr>
                      <m:t>𝐴</m:t>
                    </m:r>
                  </m:oMath>
                </a14:m>
                <a:r>
                  <a:rPr lang="en-US" dirty="0"/>
                  <a:t>?</a:t>
                </a:r>
              </a:p>
              <a:p>
                <a:pPr marL="0" indent="0">
                  <a:buNone/>
                </a:pPr>
                <a:r>
                  <a:rPr lang="en-US" dirty="0"/>
                  <a:t>As usual, we perturb </a:t>
                </a:r>
                <a14:m>
                  <m:oMath xmlns:m="http://schemas.openxmlformats.org/officeDocument/2006/math">
                    <m:r>
                      <a:rPr lang="en-US" b="0" i="1" smtClean="0">
                        <a:latin typeface="Cambria Math" panose="02040503050406030204" pitchFamily="18" charset="0"/>
                      </a:rPr>
                      <m:t>𝐴</m:t>
                    </m:r>
                  </m:oMath>
                </a14:m>
                <a:r>
                  <a:rPr lang="en-US" dirty="0"/>
                  <a:t>  by an infinitesimal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𝐴</m:t>
                    </m:r>
                  </m:oMath>
                </a14:m>
                <a:r>
                  <a:rPr lang="en-US" dirty="0"/>
                  <a:t>, and in response </a:t>
                </a:r>
                <a14:m>
                  <m:oMath xmlns:m="http://schemas.openxmlformats.org/officeDocument/2006/math">
                    <m:r>
                      <a:rPr lang="en-US" b="0" i="1" smtClean="0">
                        <a:latin typeface="Cambria Math" panose="02040503050406030204" pitchFamily="18" charset="0"/>
                      </a:rPr>
                      <m:t>𝑥</m:t>
                    </m:r>
                  </m:oMath>
                </a14:m>
                <a:r>
                  <a:rPr lang="en-US" dirty="0"/>
                  <a:t> changes by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𝑥</m:t>
                    </m:r>
                  </m:oMath>
                </a14:m>
                <a:r>
                  <a:rPr lang="en-US" dirty="0"/>
                  <a:t>, and they satisfy:</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𝐴</m:t>
                          </m:r>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marL="0" indent="0">
                  <a:buNone/>
                </a:pPr>
                <a:r>
                  <a:rPr lang="en-US" dirty="0"/>
                  <a:t>We have the condition number: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a:p>
                <a:pPr marL="0" indent="0">
                  <a:buNone/>
                </a:pPr>
                <a:r>
                  <a:rPr lang="en-US" dirty="0"/>
                  <a:t>and for any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there exist some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𝑥</m:t>
                    </m:r>
                    <m:r>
                      <a:rPr lang="en-US" b="0" i="0" smtClean="0">
                        <a:latin typeface="Cambria Math" panose="02040503050406030204" pitchFamily="18" charset="0"/>
                      </a:rPr>
                      <m:t> </m:t>
                    </m:r>
                  </m:oMath>
                </a14:m>
                <a:r>
                  <a:rPr lang="en-US" dirty="0"/>
                  <a:t>for which the equality holds.</a:t>
                </a:r>
              </a:p>
              <a:p>
                <a:pPr marL="0" indent="0">
                  <a:buNone/>
                </a:pPr>
                <a:r>
                  <a:rPr lang="en-US" dirty="0"/>
                  <a:t>Thus, the condition number of system of linear equations is </a:t>
                </a:r>
                <a14:m>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(exactly the condition number of the matrix)</a:t>
                </a:r>
              </a:p>
            </p:txBody>
          </p:sp>
        </mc:Choice>
        <mc:Fallback xmlns="">
          <p:sp>
            <p:nvSpPr>
              <p:cNvPr id="3" name="Content Placeholder 2">
                <a:extLst>
                  <a:ext uri="{FF2B5EF4-FFF2-40B4-BE49-F238E27FC236}">
                    <a16:creationId xmlns:a16="http://schemas.microsoft.com/office/drawing/2014/main" id="{C77243CF-220E-45B5-9A69-87DE275C5678}"/>
                  </a:ext>
                </a:extLst>
              </p:cNvPr>
              <p:cNvSpPr>
                <a:spLocks noGrp="1" noRot="1" noChangeAspect="1" noMove="1" noResize="1" noEditPoints="1" noAdjustHandles="1" noChangeArrowheads="1" noChangeShapeType="1" noTextEdit="1"/>
              </p:cNvSpPr>
              <p:nvPr>
                <p:ph idx="1"/>
              </p:nvPr>
            </p:nvSpPr>
            <p:spPr>
              <a:blipFill>
                <a:blip r:embed="rId2"/>
                <a:stretch>
                  <a:fillRect l="-1043" t="-2736"/>
                </a:stretch>
              </a:blipFill>
            </p:spPr>
            <p:txBody>
              <a:bodyPr/>
              <a:lstStyle/>
              <a:p>
                <a:r>
                  <a:rPr lang="en-US">
                    <a:noFill/>
                  </a:rPr>
                  <a:t> </a:t>
                </a:r>
              </a:p>
            </p:txBody>
          </p:sp>
        </mc:Fallback>
      </mc:AlternateContent>
    </p:spTree>
    <p:extLst>
      <p:ext uri="{BB962C8B-B14F-4D97-AF65-F5344CB8AC3E}">
        <p14:creationId xmlns:p14="http://schemas.microsoft.com/office/powerpoint/2010/main" val="316735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3D02-EB27-4210-915D-008F837EBCB2}"/>
              </a:ext>
            </a:extLst>
          </p:cNvPr>
          <p:cNvSpPr>
            <a:spLocks noGrp="1"/>
          </p:cNvSpPr>
          <p:nvPr>
            <p:ph type="ctrTitle"/>
          </p:nvPr>
        </p:nvSpPr>
        <p:spPr/>
        <p:txBody>
          <a:bodyPr/>
          <a:lstStyle/>
          <a:p>
            <a:r>
              <a:rPr lang="en-US" dirty="0"/>
              <a:t>Floating Point Arithmetic</a:t>
            </a:r>
          </a:p>
        </p:txBody>
      </p:sp>
      <p:sp>
        <p:nvSpPr>
          <p:cNvPr id="4" name="Subtitle 3">
            <a:extLst>
              <a:ext uri="{FF2B5EF4-FFF2-40B4-BE49-F238E27FC236}">
                <a16:creationId xmlns:a16="http://schemas.microsoft.com/office/drawing/2014/main" id="{6660C2B2-F9DD-4475-BDEC-BB0835A75FA2}"/>
              </a:ext>
            </a:extLst>
          </p:cNvPr>
          <p:cNvSpPr>
            <a:spLocks noGrp="1"/>
          </p:cNvSpPr>
          <p:nvPr>
            <p:ph type="subTitle" idx="1"/>
          </p:nvPr>
        </p:nvSpPr>
        <p:spPr/>
        <p:txBody>
          <a:bodyPr/>
          <a:lstStyle/>
          <a:p>
            <a:r>
              <a:rPr lang="en-US" dirty="0"/>
              <a:t>NLA Chapter 13</a:t>
            </a:r>
          </a:p>
        </p:txBody>
      </p:sp>
    </p:spTree>
    <p:extLst>
      <p:ext uri="{BB962C8B-B14F-4D97-AF65-F5344CB8AC3E}">
        <p14:creationId xmlns:p14="http://schemas.microsoft.com/office/powerpoint/2010/main" val="1384224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727D-87A9-444E-9A56-72836003792D}"/>
              </a:ext>
            </a:extLst>
          </p:cNvPr>
          <p:cNvSpPr>
            <a:spLocks noGrp="1"/>
          </p:cNvSpPr>
          <p:nvPr>
            <p:ph type="title"/>
          </p:nvPr>
        </p:nvSpPr>
        <p:spPr/>
        <p:txBody>
          <a:bodyPr/>
          <a:lstStyle/>
          <a:p>
            <a:r>
              <a:rPr lang="en-US" dirty="0"/>
              <a:t>Finite representation of real numbers</a:t>
            </a:r>
          </a:p>
        </p:txBody>
      </p:sp>
      <p:sp>
        <p:nvSpPr>
          <p:cNvPr id="3" name="Content Placeholder 2">
            <a:extLst>
              <a:ext uri="{FF2B5EF4-FFF2-40B4-BE49-F238E27FC236}">
                <a16:creationId xmlns:a16="http://schemas.microsoft.com/office/drawing/2014/main" id="{42770334-CD41-42FD-BC2A-ECBE06ABE54A}"/>
              </a:ext>
            </a:extLst>
          </p:cNvPr>
          <p:cNvSpPr>
            <a:spLocks noGrp="1"/>
          </p:cNvSpPr>
          <p:nvPr>
            <p:ph idx="1"/>
          </p:nvPr>
        </p:nvSpPr>
        <p:spPr/>
        <p:txBody>
          <a:bodyPr/>
          <a:lstStyle/>
          <a:p>
            <a:pPr marL="0" indent="0">
              <a:buNone/>
            </a:pPr>
            <a:r>
              <a:rPr lang="en-US" dirty="0"/>
              <a:t>Digital computer use finite number of bits to represent real numbers. This has two implications:</a:t>
            </a:r>
          </a:p>
          <a:p>
            <a:pPr marL="514350" indent="-514350">
              <a:buAutoNum type="arabicPeriod"/>
            </a:pPr>
            <a:r>
              <a:rPr lang="en-US" dirty="0"/>
              <a:t>The representable number is cannot be arbitrarily large or small</a:t>
            </a:r>
          </a:p>
          <a:p>
            <a:pPr marL="514350" indent="-514350">
              <a:buAutoNum type="arabicPeriod"/>
            </a:pPr>
            <a:r>
              <a:rPr lang="en-US" dirty="0"/>
              <a:t>There are gaps between two adjacent representable numbers.</a:t>
            </a:r>
          </a:p>
          <a:p>
            <a:pPr marL="0" indent="0">
              <a:buNone/>
            </a:pPr>
            <a:endParaRPr lang="en-US" dirty="0"/>
          </a:p>
          <a:p>
            <a:pPr marL="0" indent="0">
              <a:buNone/>
            </a:pPr>
            <a:r>
              <a:rPr lang="en-US" dirty="0"/>
              <a:t>All modern computers (nowadays there are reemergence of customized floating point system or even fixed point system, specialized for AI) use IEEE floating point format to represent numbers and do arithmetic. </a:t>
            </a:r>
          </a:p>
        </p:txBody>
      </p:sp>
    </p:spTree>
    <p:extLst>
      <p:ext uri="{BB962C8B-B14F-4D97-AF65-F5344CB8AC3E}">
        <p14:creationId xmlns:p14="http://schemas.microsoft.com/office/powerpoint/2010/main" val="3660042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485C-39E4-46BB-A7B3-8DBA8F33E021}"/>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1B7BA495-B227-4835-9704-A716F6DFA1B5}"/>
              </a:ext>
            </a:extLst>
          </p:cNvPr>
          <p:cNvSpPr>
            <a:spLocks noGrp="1"/>
          </p:cNvSpPr>
          <p:nvPr>
            <p:ph idx="1"/>
          </p:nvPr>
        </p:nvSpPr>
        <p:spPr/>
        <p:txBody>
          <a:bodyPr>
            <a:normAutofit fontScale="92500"/>
          </a:bodyPr>
          <a:lstStyle/>
          <a:p>
            <a:pPr marL="0" indent="0">
              <a:buNone/>
            </a:pPr>
            <a:r>
              <a:rPr lang="en-US" dirty="0"/>
              <a:t>Two fundamental issues of numerical analysis:</a:t>
            </a:r>
          </a:p>
          <a:p>
            <a:r>
              <a:rPr lang="en-US" dirty="0"/>
              <a:t>Conditioning: perturbation behavior of a </a:t>
            </a:r>
            <a:r>
              <a:rPr lang="en-US" b="1" dirty="0"/>
              <a:t>mathematical problem </a:t>
            </a:r>
            <a:r>
              <a:rPr lang="en-US" dirty="0"/>
              <a:t>(in general, the difficulty of the problem itself to solve numerically!)</a:t>
            </a:r>
            <a:endParaRPr lang="en-US" b="1" dirty="0"/>
          </a:p>
          <a:p>
            <a:r>
              <a:rPr lang="en-US" dirty="0"/>
              <a:t>Stability: perturbation behavior  of an </a:t>
            </a:r>
            <a:r>
              <a:rPr lang="en-US" b="1" dirty="0"/>
              <a:t>algorithm</a:t>
            </a:r>
            <a:r>
              <a:rPr lang="en-US" dirty="0"/>
              <a:t> to solve that problem on a computer (the quality of the numerical algorithm)</a:t>
            </a:r>
          </a:p>
          <a:p>
            <a:endParaRPr lang="en-US" dirty="0"/>
          </a:p>
          <a:p>
            <a:pPr marL="0" indent="0">
              <a:buNone/>
            </a:pPr>
            <a:r>
              <a:rPr lang="en-US" dirty="0"/>
              <a:t>What is perturbation? Why care?</a:t>
            </a:r>
          </a:p>
          <a:p>
            <a:pPr marL="0" indent="0">
              <a:buNone/>
            </a:pPr>
            <a:r>
              <a:rPr lang="en-US" dirty="0"/>
              <a:t>Perturbation behavior is the sensitivity of the output to the small perturbations in the input. </a:t>
            </a:r>
          </a:p>
          <a:p>
            <a:pPr marL="0" indent="0">
              <a:buNone/>
            </a:pPr>
            <a:r>
              <a:rPr lang="en-US" dirty="0"/>
              <a:t>I.e., if I change the input by a certain amount, how much my output is going to change?</a:t>
            </a:r>
          </a:p>
          <a:p>
            <a:pPr marL="0" indent="0">
              <a:buNone/>
            </a:pPr>
            <a:endParaRPr lang="en-US" dirty="0"/>
          </a:p>
        </p:txBody>
      </p:sp>
    </p:spTree>
    <p:extLst>
      <p:ext uri="{BB962C8B-B14F-4D97-AF65-F5344CB8AC3E}">
        <p14:creationId xmlns:p14="http://schemas.microsoft.com/office/powerpoint/2010/main" val="2528027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5739-738B-4434-A82D-F3737EB71038}"/>
              </a:ext>
            </a:extLst>
          </p:cNvPr>
          <p:cNvSpPr>
            <a:spLocks noGrp="1"/>
          </p:cNvSpPr>
          <p:nvPr>
            <p:ph type="title"/>
          </p:nvPr>
        </p:nvSpPr>
        <p:spPr/>
        <p:txBody>
          <a:bodyPr/>
          <a:lstStyle/>
          <a:p>
            <a:r>
              <a:rPr lang="en-US" dirty="0"/>
              <a:t>IEEE 754</a:t>
            </a:r>
          </a:p>
        </p:txBody>
      </p:sp>
      <p:pic>
        <p:nvPicPr>
          <p:cNvPr id="11" name="Content Placeholder 10">
            <a:extLst>
              <a:ext uri="{FF2B5EF4-FFF2-40B4-BE49-F238E27FC236}">
                <a16:creationId xmlns:a16="http://schemas.microsoft.com/office/drawing/2014/main" id="{35C980E3-7AC9-45A0-8967-5FE0E01D0FD0}"/>
              </a:ext>
            </a:extLst>
          </p:cNvPr>
          <p:cNvPicPr>
            <a:picLocks noGrp="1" noChangeAspect="1"/>
          </p:cNvPicPr>
          <p:nvPr>
            <p:ph sz="half" idx="1"/>
          </p:nvPr>
        </p:nvPicPr>
        <p:blipFill>
          <a:blip r:embed="rId2"/>
          <a:stretch>
            <a:fillRect/>
          </a:stretch>
        </p:blipFill>
        <p:spPr>
          <a:xfrm>
            <a:off x="512054" y="1825625"/>
            <a:ext cx="4576240" cy="1514671"/>
          </a:xfrm>
          <a:prstGeom prst="rect">
            <a:avLst/>
          </a:prstGeom>
        </p:spPr>
      </p:pic>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30DB629C-0FEE-4785-8608-4D7B050597D1}"/>
                  </a:ext>
                </a:extLst>
              </p:cNvPr>
              <p:cNvSpPr>
                <a:spLocks noGrp="1"/>
              </p:cNvSpPr>
              <p:nvPr>
                <p:ph sz="half" idx="2"/>
              </p:nvPr>
            </p:nvSpPr>
            <p:spPr>
              <a:xfrm>
                <a:off x="5262465" y="1825625"/>
                <a:ext cx="6481666" cy="4351338"/>
              </a:xfrm>
            </p:spPr>
            <p:txBody>
              <a:bodyPr/>
              <a:lstStyle/>
              <a:p>
                <a:r>
                  <a:rPr lang="en-US" dirty="0"/>
                  <a:t>Arithmetic operations (</a:t>
                </a:r>
                <a14:m>
                  <m:oMath xmlns:m="http://schemas.openxmlformats.org/officeDocument/2006/math">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 </m:t>
                        </m:r>
                      </m:e>
                    </m:rad>
                  </m:oMath>
                </a14:m>
                <a:r>
                  <a:rPr lang="en-US" dirty="0"/>
                  <a:t>) performed as if the calculation is done in infinite precision, then rounded</a:t>
                </a:r>
              </a:p>
              <a:p>
                <a:r>
                  <a:rPr lang="en-US" dirty="0"/>
                  <a:t>Half precision used to be a storage only format, but nowadays NVIDIA pioneered implementing arithmetic for FP16</a:t>
                </a:r>
              </a:p>
              <a:p>
                <a:endParaRPr lang="en-US" dirty="0"/>
              </a:p>
            </p:txBody>
          </p:sp>
        </mc:Choice>
        <mc:Fallback xmlns="">
          <p:sp>
            <p:nvSpPr>
              <p:cNvPr id="12" name="Content Placeholder 11">
                <a:extLst>
                  <a:ext uri="{FF2B5EF4-FFF2-40B4-BE49-F238E27FC236}">
                    <a16:creationId xmlns:a16="http://schemas.microsoft.com/office/drawing/2014/main" id="{30DB629C-0FEE-4785-8608-4D7B050597D1}"/>
                  </a:ext>
                </a:extLst>
              </p:cNvPr>
              <p:cNvSpPr>
                <a:spLocks noGrp="1" noRot="1" noChangeAspect="1" noMove="1" noResize="1" noEditPoints="1" noAdjustHandles="1" noChangeArrowheads="1" noChangeShapeType="1" noTextEdit="1"/>
              </p:cNvSpPr>
              <p:nvPr>
                <p:ph sz="half" idx="2"/>
              </p:nvPr>
            </p:nvSpPr>
            <p:spPr>
              <a:xfrm>
                <a:off x="5262465" y="1825625"/>
                <a:ext cx="6481666" cy="4351338"/>
              </a:xfrm>
              <a:blipFill>
                <a:blip r:embed="rId3"/>
                <a:stretch>
                  <a:fillRect l="-1692" t="-2381" r="-2444"/>
                </a:stretch>
              </a:blipFill>
            </p:spPr>
            <p:txBody>
              <a:bodyPr/>
              <a:lstStyle/>
              <a:p>
                <a:r>
                  <a:rPr lang="en-US">
                    <a:noFill/>
                  </a:rPr>
                  <a:t> </a:t>
                </a:r>
              </a:p>
            </p:txBody>
          </p:sp>
        </mc:Fallback>
      </mc:AlternateContent>
    </p:spTree>
    <p:extLst>
      <p:ext uri="{BB962C8B-B14F-4D97-AF65-F5344CB8AC3E}">
        <p14:creationId xmlns:p14="http://schemas.microsoft.com/office/powerpoint/2010/main" val="260211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909D-9C30-A944-9931-0E286A29890F}"/>
              </a:ext>
            </a:extLst>
          </p:cNvPr>
          <p:cNvSpPr>
            <a:spLocks noGrp="1"/>
          </p:cNvSpPr>
          <p:nvPr>
            <p:ph type="title"/>
          </p:nvPr>
        </p:nvSpPr>
        <p:spPr/>
        <p:txBody>
          <a:bodyPr/>
          <a:lstStyle/>
          <a:p>
            <a:r>
              <a:rPr lang="en-US" dirty="0"/>
              <a:t>A Toy 3-digit Decimal Floating Point System</a:t>
            </a:r>
          </a:p>
        </p:txBody>
      </p:sp>
      <p:pic>
        <p:nvPicPr>
          <p:cNvPr id="6" name="Content Placeholder 5">
            <a:extLst>
              <a:ext uri="{FF2B5EF4-FFF2-40B4-BE49-F238E27FC236}">
                <a16:creationId xmlns:a16="http://schemas.microsoft.com/office/drawing/2014/main" id="{5B55DDCC-2A3A-A843-8A3E-3FCB8E66B8AC}"/>
              </a:ext>
            </a:extLst>
          </p:cNvPr>
          <p:cNvPicPr>
            <a:picLocks noGrp="1" noChangeAspect="1"/>
          </p:cNvPicPr>
          <p:nvPr>
            <p:ph sz="half" idx="1"/>
          </p:nvPr>
        </p:nvPicPr>
        <p:blipFill>
          <a:blip r:embed="rId2"/>
          <a:stretch>
            <a:fillRect/>
          </a:stretch>
        </p:blipFill>
        <p:spPr>
          <a:xfrm>
            <a:off x="1630997" y="2633255"/>
            <a:ext cx="4267200" cy="2429691"/>
          </a:xfrm>
          <a:prstGeom prst="rect">
            <a:avLst/>
          </a:prstGeom>
        </p:spPr>
      </p:pic>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9685119-54E8-6F47-A680-F4A37444CF45}"/>
                  </a:ext>
                </a:extLst>
              </p:cNvPr>
              <p:cNvSpPr>
                <a:spLocks noGrp="1"/>
              </p:cNvSpPr>
              <p:nvPr>
                <p:ph sz="half" idx="2"/>
              </p:nvPr>
            </p:nvSpPr>
            <p:spPr/>
            <p:txBody>
              <a:bodyPr>
                <a:normAutofit fontScale="92500" lnSpcReduction="20000"/>
              </a:bodyPr>
              <a:lstStyle/>
              <a:p>
                <a:r>
                  <a:rPr lang="en-US" dirty="0"/>
                  <a:t>The number next to zero is </a:t>
                </a:r>
                <a14:m>
                  <m:oMath xmlns:m="http://schemas.openxmlformats.org/officeDocument/2006/math">
                    <m:r>
                      <a:rPr lang="en-US" b="0" i="1" smtClean="0">
                        <a:latin typeface="Cambria Math" panose="02040503050406030204" pitchFamily="18" charset="0"/>
                      </a:rPr>
                      <m:t>0.100×</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endParaRPr lang="en-US" dirty="0"/>
              </a:p>
              <a:p>
                <a:pPr lvl="1"/>
                <a:endParaRPr lang="en-US" dirty="0"/>
              </a:p>
              <a:p>
                <a:r>
                  <a:rPr lang="en-US" dirty="0"/>
                  <a:t>The next number is </a:t>
                </a:r>
                <a14:m>
                  <m:oMath xmlns:m="http://schemas.openxmlformats.org/officeDocument/2006/math">
                    <m:r>
                      <a:rPr lang="en-US" b="0" i="1" smtClean="0">
                        <a:latin typeface="Cambria Math" panose="02040503050406030204" pitchFamily="18" charset="0"/>
                      </a:rPr>
                      <m:t>0.101×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endParaRPr lang="en-US" dirty="0"/>
              </a:p>
              <a:p>
                <a:pPr lvl="1"/>
                <a:endParaRPr lang="en-US" dirty="0"/>
              </a:p>
              <a:p>
                <a:r>
                  <a:rPr lang="en-US" dirty="0"/>
                  <a:t>The finest space between two numbers (ULP): </a:t>
                </a:r>
                <a14:m>
                  <m:oMath xmlns:m="http://schemas.openxmlformats.org/officeDocument/2006/math">
                    <m:r>
                      <a:rPr lang="en-US" b="0" i="1" smtClean="0">
                        <a:latin typeface="Cambria Math" panose="02040503050406030204" pitchFamily="18" charset="0"/>
                      </a:rPr>
                      <m:t>0.001×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endParaRPr lang="en-US" dirty="0"/>
              </a:p>
              <a:p>
                <a:r>
                  <a:rPr lang="en-US" dirty="0"/>
                  <a:t>Largest number: </a:t>
                </a:r>
                <a14:m>
                  <m:oMath xmlns:m="http://schemas.openxmlformats.org/officeDocument/2006/math">
                    <m:r>
                      <a:rPr lang="en-US" b="0" i="1" smtClean="0">
                        <a:latin typeface="Cambria Math" panose="02040503050406030204" pitchFamily="18" charset="0"/>
                      </a:rPr>
                      <m:t>0.999×</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endParaRPr lang="en-US" dirty="0"/>
              </a:p>
              <a:p>
                <a:r>
                  <a:rPr lang="en-US" dirty="0"/>
                  <a:t>Surprises:</a:t>
                </a:r>
              </a:p>
              <a:p>
                <a:pPr lvl="1"/>
                <a:r>
                  <a:rPr lang="en-US" dirty="0"/>
                  <a:t>Overflow/underflow</a:t>
                </a:r>
              </a:p>
              <a:p>
                <a:pPr lvl="1"/>
                <a:r>
                  <a:rPr lang="en-US" dirty="0"/>
                  <a:t>Associativity?</a:t>
                </a:r>
              </a:p>
              <a:p>
                <a:pPr lvl="1"/>
                <a:r>
                  <a:rPr lang="en-US" dirty="0"/>
                  <a:t>Inexact arithmetic: </a:t>
                </a:r>
                <a:r>
                  <a:rPr lang="en-US" dirty="0" err="1"/>
                  <a:t>roundoff</a:t>
                </a:r>
                <a:r>
                  <a:rPr lang="en-US" dirty="0"/>
                  <a:t> errors</a:t>
                </a:r>
              </a:p>
              <a:p>
                <a:endParaRPr lang="en-US" dirty="0"/>
              </a:p>
            </p:txBody>
          </p:sp>
        </mc:Choice>
        <mc:Fallback xmlns="">
          <p:sp>
            <p:nvSpPr>
              <p:cNvPr id="5" name="Content Placeholder 4">
                <a:extLst>
                  <a:ext uri="{FF2B5EF4-FFF2-40B4-BE49-F238E27FC236}">
                    <a16:creationId xmlns:a16="http://schemas.microsoft.com/office/drawing/2014/main" id="{D9685119-54E8-6F47-A680-F4A37444CF45}"/>
                  </a:ext>
                </a:extLst>
              </p:cNvPr>
              <p:cNvSpPr>
                <a:spLocks noGrp="1" noRot="1" noChangeAspect="1" noMove="1" noResize="1" noEditPoints="1" noAdjustHandles="1" noChangeArrowheads="1" noChangeShapeType="1" noTextEdit="1"/>
              </p:cNvSpPr>
              <p:nvPr>
                <p:ph sz="half" idx="2"/>
              </p:nvPr>
            </p:nvSpPr>
            <p:spPr>
              <a:blipFill>
                <a:blip r:embed="rId3"/>
                <a:stretch>
                  <a:fillRect l="-1882" t="-3922" b="-210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30FC97C-6535-CE4C-9166-17273DE4AE60}"/>
              </a:ext>
            </a:extLst>
          </p:cNvPr>
          <p:cNvPicPr>
            <a:picLocks noChangeAspect="1"/>
          </p:cNvPicPr>
          <p:nvPr/>
        </p:nvPicPr>
        <p:blipFill>
          <a:blip r:embed="rId4"/>
          <a:stretch>
            <a:fillRect/>
          </a:stretch>
        </p:blipFill>
        <p:spPr>
          <a:xfrm>
            <a:off x="9955738" y="4961346"/>
            <a:ext cx="520700" cy="203200"/>
          </a:xfrm>
          <a:prstGeom prst="rect">
            <a:avLst/>
          </a:prstGeom>
        </p:spPr>
      </p:pic>
      <p:pic>
        <p:nvPicPr>
          <p:cNvPr id="10" name="Picture 9">
            <a:extLst>
              <a:ext uri="{FF2B5EF4-FFF2-40B4-BE49-F238E27FC236}">
                <a16:creationId xmlns:a16="http://schemas.microsoft.com/office/drawing/2014/main" id="{377B2107-C02A-BF42-A7A0-56B2E6FD08EC}"/>
              </a:ext>
            </a:extLst>
          </p:cNvPr>
          <p:cNvPicPr>
            <a:picLocks noChangeAspect="1"/>
          </p:cNvPicPr>
          <p:nvPr/>
        </p:nvPicPr>
        <p:blipFill>
          <a:blip r:embed="rId5"/>
          <a:stretch>
            <a:fillRect/>
          </a:stretch>
        </p:blipFill>
        <p:spPr>
          <a:xfrm>
            <a:off x="4930299" y="5708267"/>
            <a:ext cx="1104900" cy="203200"/>
          </a:xfrm>
          <a:prstGeom prst="rect">
            <a:avLst/>
          </a:prstGeom>
        </p:spPr>
      </p:pic>
    </p:spTree>
    <p:extLst>
      <p:ext uri="{BB962C8B-B14F-4D97-AF65-F5344CB8AC3E}">
        <p14:creationId xmlns:p14="http://schemas.microsoft.com/office/powerpoint/2010/main" val="61617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36A4-1B54-4B46-AA73-CAE758CC749C}"/>
              </a:ext>
            </a:extLst>
          </p:cNvPr>
          <p:cNvSpPr>
            <a:spLocks noGrp="1"/>
          </p:cNvSpPr>
          <p:nvPr>
            <p:ph type="title"/>
          </p:nvPr>
        </p:nvSpPr>
        <p:spPr/>
        <p:txBody>
          <a:bodyPr/>
          <a:lstStyle/>
          <a:p>
            <a:r>
              <a:rPr lang="en-US" dirty="0"/>
              <a:t>Rounding</a:t>
            </a:r>
          </a:p>
        </p:txBody>
      </p:sp>
      <p:pic>
        <p:nvPicPr>
          <p:cNvPr id="5" name="Content Placeholder 4">
            <a:extLst>
              <a:ext uri="{FF2B5EF4-FFF2-40B4-BE49-F238E27FC236}">
                <a16:creationId xmlns:a16="http://schemas.microsoft.com/office/drawing/2014/main" id="{7656B220-CF71-6F4C-AE95-5D280C704F27}"/>
              </a:ext>
            </a:extLst>
          </p:cNvPr>
          <p:cNvPicPr>
            <a:picLocks noGrp="1" noChangeAspect="1"/>
          </p:cNvPicPr>
          <p:nvPr>
            <p:ph sz="half" idx="1"/>
          </p:nvPr>
        </p:nvPicPr>
        <p:blipFill>
          <a:blip r:embed="rId2"/>
          <a:stretch>
            <a:fillRect/>
          </a:stretch>
        </p:blipFill>
        <p:spPr>
          <a:xfrm>
            <a:off x="1706563" y="2121189"/>
            <a:ext cx="4267200" cy="3987225"/>
          </a:xfrm>
          <a:prstGeom prst="rect">
            <a:avLst/>
          </a:prstGeom>
        </p:spPr>
      </p:pic>
      <p:pic>
        <p:nvPicPr>
          <p:cNvPr id="9" name="Content Placeholder 8">
            <a:extLst>
              <a:ext uri="{FF2B5EF4-FFF2-40B4-BE49-F238E27FC236}">
                <a16:creationId xmlns:a16="http://schemas.microsoft.com/office/drawing/2014/main" id="{C2175631-A926-1D43-A438-E77C728647A1}"/>
              </a:ext>
            </a:extLst>
          </p:cNvPr>
          <p:cNvPicPr>
            <a:picLocks noGrp="1" noChangeAspect="1"/>
          </p:cNvPicPr>
          <p:nvPr>
            <p:ph sz="half" idx="2"/>
          </p:nvPr>
        </p:nvPicPr>
        <p:blipFill>
          <a:blip r:embed="rId3"/>
          <a:stretch>
            <a:fillRect/>
          </a:stretch>
        </p:blipFill>
        <p:spPr>
          <a:xfrm>
            <a:off x="6049963" y="2121189"/>
            <a:ext cx="4267200" cy="2954215"/>
          </a:xfrm>
          <a:prstGeom prst="rect">
            <a:avLst/>
          </a:prstGeom>
        </p:spPr>
      </p:pic>
    </p:spTree>
    <p:extLst>
      <p:ext uri="{BB962C8B-B14F-4D97-AF65-F5344CB8AC3E}">
        <p14:creationId xmlns:p14="http://schemas.microsoft.com/office/powerpoint/2010/main" val="219334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24CBBE-FE6B-43FD-922E-8ACA2EA1C68E}"/>
              </a:ext>
            </a:extLst>
          </p:cNvPr>
          <p:cNvSpPr>
            <a:spLocks noGrp="1"/>
          </p:cNvSpPr>
          <p:nvPr>
            <p:ph type="title"/>
          </p:nvPr>
        </p:nvSpPr>
        <p:spPr/>
        <p:txBody>
          <a:bodyPr/>
          <a:lstStyle/>
          <a:p>
            <a:r>
              <a:rPr lang="en-US" dirty="0"/>
              <a:t>Machine Epsilon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C19BECC-3DEF-4B52-BF26-3A36D71AA595}"/>
                  </a:ext>
                </a:extLst>
              </p:cNvPr>
              <p:cNvSpPr>
                <a:spLocks noGrp="1"/>
              </p:cNvSpPr>
              <p:nvPr>
                <p:ph idx="1"/>
              </p:nvPr>
            </p:nvSpPr>
            <p:spPr/>
            <p:txBody>
              <a:bodyPr/>
              <a:lstStyle/>
              <a:p>
                <a:pPr marL="0" indent="0">
                  <a:buNone/>
                </a:pPr>
                <a:r>
                  <a:rPr lang="en-US" dirty="0"/>
                  <a:t>The </a:t>
                </a:r>
                <a:r>
                  <a:rPr lang="en-US" b="1" dirty="0"/>
                  <a:t>resolution</a:t>
                </a:r>
                <a:r>
                  <a:rPr lang="en-US" dirty="0"/>
                  <a:t> of a floating point system can be summarized by the </a:t>
                </a:r>
                <a:r>
                  <a:rPr lang="en-US" i="1" dirty="0"/>
                  <a:t>machine epsilon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m:rPr>
                            <m:sty m:val="p"/>
                          </m:rPr>
                          <a:rPr lang="en-US" b="0" i="0" smtClean="0">
                            <a:latin typeface="Cambria Math" panose="02040503050406030204" pitchFamily="18" charset="0"/>
                          </a:rPr>
                          <m:t>machine</m:t>
                        </m:r>
                      </m:sub>
                    </m:sSub>
                  </m:oMath>
                </a14:m>
                <a:r>
                  <a:rPr lang="en-US" dirty="0"/>
                  <a:t>. This is half the distance between 1 and the next larger floating point number.</a:t>
                </a:r>
              </a:p>
              <a:p>
                <a:pPr marL="0" indent="0">
                  <a:buNone/>
                </a:pPr>
                <a:r>
                  <a:rPr lang="en-US" dirty="0"/>
                  <a:t>In a relative sense, this is the largest gap between floating point numbers. I.e.,</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m:rPr>
                            <m:sty m:val="p"/>
                          </m:rPr>
                          <a:rPr lang="en-US">
                            <a:latin typeface="Cambria Math" panose="02040503050406030204" pitchFamily="18" charset="0"/>
                          </a:rPr>
                          <m:t>machine</m:t>
                        </m:r>
                      </m:sub>
                    </m:sSub>
                  </m:oMath>
                </a14:m>
                <a:r>
                  <a:rPr lang="en-US" dirty="0"/>
                  <a:t> has the following property:</a:t>
                </a:r>
              </a:p>
              <a:p>
                <a:pPr marL="0" indent="0" algn="ctr">
                  <a:buNone/>
                </a:pPr>
                <a:r>
                  <a:rPr lang="en-US" dirty="0"/>
                  <a:t>For all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ℝ</m:t>
                    </m:r>
                  </m:oMath>
                </a14:m>
                <a:r>
                  <a:rPr lang="en-US" dirty="0"/>
                  <a:t>, there exists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𝐹</m:t>
                    </m:r>
                  </m:oMath>
                </a14:m>
                <a:r>
                  <a:rPr lang="en-US" b="0" dirty="0"/>
                  <a:t> such that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m:rPr>
                            <m:sty m:val="p"/>
                          </m:rPr>
                          <a:rPr lang="en-US" b="0" i="0" smtClean="0">
                            <a:latin typeface="Cambria Math" panose="02040503050406030204" pitchFamily="18" charset="0"/>
                          </a:rPr>
                          <m:t>machine</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b="0" dirty="0"/>
              </a:p>
              <a:p>
                <a:pPr marL="0" indent="0">
                  <a:buNone/>
                </a:pPr>
                <a:endParaRPr lang="en-US" b="0" dirty="0"/>
              </a:p>
              <a:p>
                <a:pPr marL="0" indent="0">
                  <a:buNone/>
                </a:pPr>
                <a:r>
                  <a:rPr lang="en-US" b="0" dirty="0"/>
                  <a:t>In other words, for any real number (not out of range!) </a:t>
                </a:r>
                <a14:m>
                  <m:oMath xmlns:m="http://schemas.openxmlformats.org/officeDocument/2006/math">
                    <m:r>
                      <a:rPr lang="en-US" b="0" i="1" smtClean="0">
                        <a:latin typeface="Cambria Math" panose="02040503050406030204" pitchFamily="18" charset="0"/>
                      </a:rPr>
                      <m:t>𝑥</m:t>
                    </m:r>
                  </m:oMath>
                </a14:m>
                <a:r>
                  <a:rPr lang="en-US" b="0" dirty="0"/>
                  <a:t> there is a floating point number that is not too far away from it (</a:t>
                </a:r>
                <a:r>
                  <a:rPr lang="en-US" dirty="0"/>
                  <a:t>within machine epsilon relatively)</a:t>
                </a:r>
                <a:endParaRPr lang="en-US" b="0" dirty="0"/>
              </a:p>
              <a:p>
                <a:pPr marL="0" indent="0" algn="ctr">
                  <a:buNone/>
                </a:pPr>
                <a:endParaRPr lang="en-US" dirty="0"/>
              </a:p>
            </p:txBody>
          </p:sp>
        </mc:Choice>
        <mc:Fallback xmlns="">
          <p:sp>
            <p:nvSpPr>
              <p:cNvPr id="6" name="Content Placeholder 5">
                <a:extLst>
                  <a:ext uri="{FF2B5EF4-FFF2-40B4-BE49-F238E27FC236}">
                    <a16:creationId xmlns:a16="http://schemas.microsoft.com/office/drawing/2014/main" id="{3C19BECC-3DEF-4B52-BF26-3A36D71AA595}"/>
                  </a:ext>
                </a:extLst>
              </p:cNvPr>
              <p:cNvSpPr>
                <a:spLocks noGrp="1" noRot="1" noChangeAspect="1" noMove="1" noResize="1" noEditPoints="1" noAdjustHandles="1" noChangeArrowheads="1" noChangeShapeType="1" noTextEdit="1"/>
              </p:cNvSpPr>
              <p:nvPr>
                <p:ph idx="1"/>
              </p:nvPr>
            </p:nvSpPr>
            <p:spPr>
              <a:blipFill>
                <a:blip r:embed="rId2"/>
                <a:stretch>
                  <a:fillRect l="-1217" t="-2114" r="-5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A7A07D6-965F-42C3-B76F-D4E7F418C5F0}"/>
              </a:ext>
            </a:extLst>
          </p:cNvPr>
          <p:cNvSpPr/>
          <p:nvPr/>
        </p:nvSpPr>
        <p:spPr>
          <a:xfrm>
            <a:off x="914400" y="3359020"/>
            <a:ext cx="10381861" cy="7029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854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4645-28AA-497D-B296-224B9AD2B43F}"/>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F3E90E-4B18-401B-9A67-267D7FCCA74C}"/>
                  </a:ext>
                </a:extLst>
              </p:cNvPr>
              <p:cNvSpPr>
                <a:spLocks noGrp="1"/>
              </p:cNvSpPr>
              <p:nvPr>
                <p:ph idx="1"/>
              </p:nvPr>
            </p:nvSpPr>
            <p:spPr/>
            <p:txBody>
              <a:bodyPr/>
              <a:lstStyle/>
              <a:p>
                <a:pPr marL="0" indent="0">
                  <a:buNone/>
                </a:pPr>
                <a:r>
                  <a:rPr lang="en-US" dirty="0"/>
                  <a:t>So if we convert a real number to the (nearest) floating point number, we get a close enough one with relative error bounded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m:rPr>
                            <m:sty m:val="p"/>
                          </m:rPr>
                          <a:rPr lang="en-US" b="0" i="0" smtClean="0">
                            <a:latin typeface="Cambria Math" panose="02040503050406030204" pitchFamily="18" charset="0"/>
                          </a:rPr>
                          <m:t>machine</m:t>
                        </m:r>
                      </m:sub>
                    </m:sSub>
                  </m:oMath>
                </a14:m>
                <a:r>
                  <a:rPr lang="en-US" dirty="0"/>
                  <a:t>.</a:t>
                </a:r>
              </a:p>
              <a:p>
                <a:pPr marL="0" indent="0">
                  <a:buNone/>
                </a:pPr>
                <a:r>
                  <a:rPr lang="en-US" dirty="0"/>
                  <a:t>In fact, let’s define a function </a:t>
                </a:r>
                <a14:m>
                  <m:oMath xmlns:m="http://schemas.openxmlformats.org/officeDocument/2006/math">
                    <m:r>
                      <m:rPr>
                        <m:sty m:val="p"/>
                      </m:rPr>
                      <a:rPr lang="en-US" b="0" i="0" smtClean="0">
                        <a:latin typeface="Cambria Math" panose="02040503050406030204" pitchFamily="18" charset="0"/>
                      </a:rPr>
                      <m:t>fl</m:t>
                    </m:r>
                    <m:r>
                      <a:rPr lang="en-US" b="0" i="0"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US" dirty="0"/>
                  <a:t> that gives the closest floating point approximation to a real number (its </a:t>
                </a:r>
                <a:r>
                  <a:rPr lang="en-US" b="1" dirty="0"/>
                  <a:t>rounded</a:t>
                </a:r>
                <a:r>
                  <a:rPr lang="en-US" dirty="0"/>
                  <a:t> equivalent in </a:t>
                </a:r>
                <a14:m>
                  <m:oMath xmlns:m="http://schemas.openxmlformats.org/officeDocument/2006/math">
                    <m:r>
                      <a:rPr lang="en-US" b="0" i="1" smtClean="0">
                        <a:latin typeface="Cambria Math" panose="02040503050406030204" pitchFamily="18" charset="0"/>
                      </a:rPr>
                      <m:t>𝐹</m:t>
                    </m:r>
                  </m:oMath>
                </a14:m>
                <a:r>
                  <a:rPr lang="en-US" dirty="0"/>
                  <a:t>). So we can rephrase the property of machine epsilon:</a:t>
                </a:r>
              </a:p>
              <a:p>
                <a:pPr marL="0" indent="0" algn="ctr">
                  <a:buNone/>
                </a:pPr>
                <a:r>
                  <a:rPr lang="en-US" dirty="0"/>
                  <a:t>For all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ℝ</m:t>
                    </m:r>
                  </m:oMath>
                </a14:m>
                <a:r>
                  <a:rPr lang="en-US" dirty="0"/>
                  <a:t>, there exists </a:t>
                </a:r>
                <a14:m>
                  <m:oMath xmlns:m="http://schemas.openxmlformats.org/officeDocument/2006/math">
                    <m:r>
                      <a:rPr lang="en-US" b="0" i="1" smtClean="0">
                        <a:latin typeface="Cambria Math" panose="02040503050406030204" pitchFamily="18" charset="0"/>
                      </a:rPr>
                      <m:t>𝜖</m:t>
                    </m:r>
                  </m:oMath>
                </a14:m>
                <a:r>
                  <a:rPr lang="en-US" dirty="0"/>
                  <a:t> with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𝜖</m:t>
                    </m:r>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m:rPr>
                            <m:sty m:val="p"/>
                          </m:rPr>
                          <a:rPr lang="en-US" b="0" i="0" smtClean="0">
                            <a:latin typeface="Cambria Math" panose="02040503050406030204" pitchFamily="18" charset="0"/>
                          </a:rPr>
                          <m:t>machine</m:t>
                        </m:r>
                      </m:sub>
                    </m:sSub>
                  </m:oMath>
                </a14:m>
                <a:r>
                  <a:rPr lang="en-US" dirty="0"/>
                  <a:t> </a:t>
                </a:r>
              </a:p>
              <a:p>
                <a:pPr marL="0" indent="0" algn="ctr">
                  <a:buNone/>
                </a:pPr>
                <a:r>
                  <a:rPr lang="en-US" dirty="0"/>
                  <a:t>such that </a:t>
                </a:r>
                <a14:m>
                  <m:oMath xmlns:m="http://schemas.openxmlformats.org/officeDocument/2006/math">
                    <m:r>
                      <m:rPr>
                        <m:sty m:val="p"/>
                      </m:rPr>
                      <a:rPr lang="en-US" b="0" i="0" smtClean="0">
                        <a:latin typeface="Cambria Math" panose="02040503050406030204" pitchFamily="18" charset="0"/>
                      </a:rPr>
                      <m:t>fl</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𝜖</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35F3E90E-4B18-401B-9A67-267D7FCCA74C}"/>
                  </a:ext>
                </a:extLst>
              </p:cNvPr>
              <p:cNvSpPr>
                <a:spLocks noGrp="1" noRot="1" noChangeAspect="1" noMove="1" noResize="1" noEditPoints="1" noAdjustHandles="1" noChangeArrowheads="1" noChangeShapeType="1" noTextEdit="1"/>
              </p:cNvSpPr>
              <p:nvPr>
                <p:ph idx="1"/>
              </p:nvPr>
            </p:nvSpPr>
            <p:spPr>
              <a:blipFill>
                <a:blip r:embed="rId2"/>
                <a:stretch>
                  <a:fillRect l="-1217" t="-211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4D40DF2-D53F-4171-9D94-6054F0BA3F84}"/>
              </a:ext>
            </a:extLst>
          </p:cNvPr>
          <p:cNvSpPr/>
          <p:nvPr/>
        </p:nvSpPr>
        <p:spPr>
          <a:xfrm>
            <a:off x="2083837" y="4192555"/>
            <a:ext cx="8111412" cy="1132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86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1BC2-307E-4EE4-AE12-ACFA74B2BA73}"/>
              </a:ext>
            </a:extLst>
          </p:cNvPr>
          <p:cNvSpPr>
            <a:spLocks noGrp="1"/>
          </p:cNvSpPr>
          <p:nvPr>
            <p:ph type="title"/>
          </p:nvPr>
        </p:nvSpPr>
        <p:spPr/>
        <p:txBody>
          <a:bodyPr/>
          <a:lstStyle/>
          <a:p>
            <a:r>
              <a:rPr lang="en-US" dirty="0"/>
              <a:t>Floating Point Arithmetic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D3D650-D30F-477E-9053-C257DEA4571A}"/>
                  </a:ext>
                </a:extLst>
              </p:cNvPr>
              <p:cNvSpPr>
                <a:spLocks noGrp="1"/>
              </p:cNvSpPr>
              <p:nvPr>
                <p:ph idx="1"/>
              </p:nvPr>
            </p:nvSpPr>
            <p:spPr/>
            <p:txBody>
              <a:bodyPr/>
              <a:lstStyle/>
              <a:p>
                <a:pPr marL="0" indent="0">
                  <a:buNone/>
                </a:pPr>
                <a:r>
                  <a:rPr lang="en-US" dirty="0"/>
                  <a:t>In addition to represent real number, one must also compute with them. On a computer, every calculation on floating point are reduced to elementary arithmetic operations, such as </a:t>
                </a:r>
                <a14:m>
                  <m:oMath xmlns:m="http://schemas.openxmlformats.org/officeDocument/2006/math">
                    <m:r>
                      <a:rPr lang="en-US" b="0" i="1" smtClean="0">
                        <a:latin typeface="Cambria Math" panose="02040503050406030204" pitchFamily="18" charset="0"/>
                      </a:rPr>
                      <m:t>+,−,×,/</m:t>
                    </m:r>
                  </m:oMath>
                </a14:m>
                <a:r>
                  <a:rPr lang="en-US" dirty="0"/>
                  <a:t>.</a:t>
                </a:r>
              </a:p>
              <a:p>
                <a:pPr marL="0" indent="0">
                  <a:buNone/>
                </a:pPr>
                <a:r>
                  <a:rPr lang="en-US" dirty="0"/>
                  <a:t>We have analogous operations on floating point numbers (F), commonly denoted by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a14:m>
                <a:endParaRPr lang="en-US" dirty="0"/>
              </a:p>
              <a:p>
                <a:pPr marL="0" indent="0">
                  <a:buNone/>
                </a:pPr>
                <a:r>
                  <a:rPr lang="en-US" dirty="0"/>
                  <a:t>The floating point arithmetic has the following property: given two FP numbers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𝐹</m:t>
                    </m:r>
                  </m:oMath>
                </a14:m>
                <a:r>
                  <a:rPr lang="en-US" dirty="0"/>
                  <a:t>, the floating point arithmetic gives: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fl</m:t>
                      </m:r>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r>
                  <a:rPr lang="en-US" dirty="0"/>
                  <a:t>It works as if you carry out the (real) arithmetic 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and then round to the nearest representable FP.</a:t>
                </a:r>
              </a:p>
            </p:txBody>
          </p:sp>
        </mc:Choice>
        <mc:Fallback xmlns="">
          <p:sp>
            <p:nvSpPr>
              <p:cNvPr id="3" name="Content Placeholder 2">
                <a:extLst>
                  <a:ext uri="{FF2B5EF4-FFF2-40B4-BE49-F238E27FC236}">
                    <a16:creationId xmlns:a16="http://schemas.microsoft.com/office/drawing/2014/main" id="{21D3D650-D30F-477E-9053-C257DEA4571A}"/>
                  </a:ext>
                </a:extLst>
              </p:cNvPr>
              <p:cNvSpPr>
                <a:spLocks noGrp="1" noRot="1" noChangeAspect="1" noMove="1" noResize="1" noEditPoints="1" noAdjustHandles="1" noChangeArrowheads="1" noChangeShapeType="1" noTextEdit="1"/>
              </p:cNvSpPr>
              <p:nvPr>
                <p:ph idx="1"/>
              </p:nvPr>
            </p:nvSpPr>
            <p:spPr>
              <a:blipFill>
                <a:blip r:embed="rId2"/>
                <a:stretch>
                  <a:fillRect l="-1217" t="-2114" r="-1217"/>
                </a:stretch>
              </a:blipFill>
            </p:spPr>
            <p:txBody>
              <a:bodyPr/>
              <a:lstStyle/>
              <a:p>
                <a:r>
                  <a:rPr lang="en-US">
                    <a:noFill/>
                  </a:rPr>
                  <a:t> </a:t>
                </a:r>
              </a:p>
            </p:txBody>
          </p:sp>
        </mc:Fallback>
      </mc:AlternateContent>
    </p:spTree>
    <p:extLst>
      <p:ext uri="{BB962C8B-B14F-4D97-AF65-F5344CB8AC3E}">
        <p14:creationId xmlns:p14="http://schemas.microsoft.com/office/powerpoint/2010/main" val="2773984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F440-9ACD-41E7-B04C-272291347DF4}"/>
              </a:ext>
            </a:extLst>
          </p:cNvPr>
          <p:cNvSpPr>
            <a:spLocks noGrp="1"/>
          </p:cNvSpPr>
          <p:nvPr>
            <p:ph type="title"/>
          </p:nvPr>
        </p:nvSpPr>
        <p:spPr/>
        <p:txBody>
          <a:bodyPr/>
          <a:lstStyle/>
          <a:p>
            <a:r>
              <a:rPr lang="en-US" dirty="0"/>
              <a:t>Fundamental Axiom of FP Arithmetic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5B038F-0094-41AF-B805-238250B7F49D}"/>
                  </a:ext>
                </a:extLst>
              </p:cNvPr>
              <p:cNvSpPr>
                <a:spLocks noGrp="1"/>
              </p:cNvSpPr>
              <p:nvPr>
                <p:ph idx="1"/>
              </p:nvPr>
            </p:nvSpPr>
            <p:spPr/>
            <p:txBody>
              <a:bodyPr/>
              <a:lstStyle/>
              <a:p>
                <a:pPr marL="0" indent="0" algn="ctr">
                  <a:buNone/>
                </a:pPr>
                <a:r>
                  <a:rPr lang="en-US" dirty="0"/>
                  <a:t>For all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𝐹</m:t>
                    </m:r>
                  </m:oMath>
                </a14:m>
                <a:r>
                  <a:rPr lang="en-US" dirty="0"/>
                  <a:t>, there exists </a:t>
                </a:r>
                <a14:m>
                  <m:oMath xmlns:m="http://schemas.openxmlformats.org/officeDocument/2006/math">
                    <m:r>
                      <a:rPr lang="en-US" i="1">
                        <a:latin typeface="Cambria Math" panose="02040503050406030204" pitchFamily="18" charset="0"/>
                      </a:rPr>
                      <m:t>𝜖</m:t>
                    </m:r>
                  </m:oMath>
                </a14:m>
                <a:r>
                  <a:rPr lang="en-US" dirty="0"/>
                  <a:t> with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𝜖</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m:rPr>
                            <m:sty m:val="p"/>
                          </m:rPr>
                          <a:rPr lang="en-US">
                            <a:latin typeface="Cambria Math" panose="02040503050406030204" pitchFamily="18" charset="0"/>
                          </a:rPr>
                          <m:t>machine</m:t>
                        </m:r>
                      </m:sub>
                    </m:sSub>
                  </m:oMath>
                </a14:m>
                <a:r>
                  <a:rPr lang="en-US" dirty="0"/>
                  <a:t> </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a:p>
                <a:pPr marL="0" indent="0">
                  <a:buNone/>
                </a:pPr>
                <a:r>
                  <a:rPr lang="en-US" dirty="0"/>
                  <a:t>In other words, every floating point arithmetic is exact, up to a certain relative error of size at most machine epsilon. </a:t>
                </a:r>
              </a:p>
              <a:p>
                <a:pPr marL="0" indent="0">
                  <a:buNone/>
                </a:pPr>
                <a:endParaRPr lang="en-US" dirty="0"/>
              </a:p>
              <a:p>
                <a:pPr marL="0" indent="0">
                  <a:buNone/>
                </a:pPr>
                <a:r>
                  <a:rPr lang="en-US" dirty="0"/>
                  <a:t>In our error analysis, we use and only use the two framed properties to get error bounds. The error bounds will hold for any system that satisfies these two conditions, which include the IEEE 754 systems.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65B038F-0094-41AF-B805-238250B7F49D}"/>
                  </a:ext>
                </a:extLst>
              </p:cNvPr>
              <p:cNvSpPr>
                <a:spLocks noGrp="1" noRot="1" noChangeAspect="1" noMove="1" noResize="1" noEditPoints="1" noAdjustHandles="1" noChangeArrowheads="1" noChangeShapeType="1" noTextEdit="1"/>
              </p:cNvSpPr>
              <p:nvPr>
                <p:ph idx="1"/>
              </p:nvPr>
            </p:nvSpPr>
            <p:spPr>
              <a:blipFill>
                <a:blip r:embed="rId2"/>
                <a:stretch>
                  <a:fillRect l="-1217" t="-2114" r="-58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5F554A2-6257-4161-94A6-93F0BD47EFD7}"/>
              </a:ext>
            </a:extLst>
          </p:cNvPr>
          <p:cNvSpPr/>
          <p:nvPr/>
        </p:nvSpPr>
        <p:spPr>
          <a:xfrm>
            <a:off x="1978089" y="1293844"/>
            <a:ext cx="8198498" cy="9268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05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4E9809-FF59-4BB7-9ABA-217294C59F2E}"/>
              </a:ext>
            </a:extLst>
          </p:cNvPr>
          <p:cNvSpPr>
            <a:spLocks noGrp="1"/>
          </p:cNvSpPr>
          <p:nvPr>
            <p:ph type="ctrTitle"/>
          </p:nvPr>
        </p:nvSpPr>
        <p:spPr/>
        <p:txBody>
          <a:bodyPr/>
          <a:lstStyle/>
          <a:p>
            <a:r>
              <a:rPr lang="en-US" dirty="0"/>
              <a:t>Stability</a:t>
            </a:r>
          </a:p>
        </p:txBody>
      </p:sp>
      <p:sp>
        <p:nvSpPr>
          <p:cNvPr id="5" name="Subtitle 4">
            <a:extLst>
              <a:ext uri="{FF2B5EF4-FFF2-40B4-BE49-F238E27FC236}">
                <a16:creationId xmlns:a16="http://schemas.microsoft.com/office/drawing/2014/main" id="{68581D85-46B9-4643-A92C-66E69FEEC698}"/>
              </a:ext>
            </a:extLst>
          </p:cNvPr>
          <p:cNvSpPr>
            <a:spLocks noGrp="1"/>
          </p:cNvSpPr>
          <p:nvPr>
            <p:ph type="subTitle" idx="1"/>
          </p:nvPr>
        </p:nvSpPr>
        <p:spPr/>
        <p:txBody>
          <a:bodyPr/>
          <a:lstStyle/>
          <a:p>
            <a:r>
              <a:rPr lang="en-US" dirty="0"/>
              <a:t>NLA Chapter 14</a:t>
            </a:r>
          </a:p>
        </p:txBody>
      </p:sp>
    </p:spTree>
    <p:extLst>
      <p:ext uri="{BB962C8B-B14F-4D97-AF65-F5344CB8AC3E}">
        <p14:creationId xmlns:p14="http://schemas.microsoft.com/office/powerpoint/2010/main" val="299371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FDE0-6A3A-4D67-B3A3-44CC6E06A4BE}"/>
              </a:ext>
            </a:extLst>
          </p:cNvPr>
          <p:cNvSpPr>
            <a:spLocks noGrp="1"/>
          </p:cNvSpPr>
          <p:nvPr>
            <p:ph type="title"/>
          </p:nvPr>
        </p:nvSpPr>
        <p:spPr/>
        <p:txBody>
          <a:bodyPr/>
          <a:lstStyle/>
          <a:p>
            <a:r>
              <a:rPr lang="en-US" dirty="0"/>
              <a:t>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25483F-7141-4C83-836C-7A3E611CF8DB}"/>
                  </a:ext>
                </a:extLst>
              </p:cNvPr>
              <p:cNvSpPr>
                <a:spLocks noGrp="1"/>
              </p:cNvSpPr>
              <p:nvPr>
                <p:ph idx="1"/>
              </p:nvPr>
            </p:nvSpPr>
            <p:spPr/>
            <p:txBody>
              <a:bodyPr>
                <a:normAutofit lnSpcReduction="10000"/>
              </a:bodyPr>
              <a:lstStyle/>
              <a:p>
                <a:pPr marL="0" indent="0">
                  <a:buNone/>
                </a:pPr>
                <a:r>
                  <a:rPr lang="en-US" dirty="0"/>
                  <a:t>It’s generally not possible for a digital computer to give exact answer to our problem. </a:t>
                </a:r>
              </a:p>
              <a:p>
                <a:pPr marL="0" indent="0">
                  <a:buNone/>
                </a:pPr>
                <a:r>
                  <a:rPr lang="en-US" dirty="0"/>
                  <a:t>Then, what is possible? What can we expect? What means “right answer” if they are not exact?</a:t>
                </a:r>
              </a:p>
              <a:p>
                <a:pPr marL="0" indent="0">
                  <a:buNone/>
                </a:pPr>
                <a:endParaRPr lang="en-US" dirty="0"/>
              </a:p>
              <a:p>
                <a:pPr marL="0" indent="0">
                  <a:buNone/>
                </a:pPr>
                <a:r>
                  <a:rPr lang="en-US" dirty="0"/>
                  <a:t>Previously, we talked about conditioning of a </a:t>
                </a:r>
                <a:r>
                  <a:rPr lang="en-US" b="1" dirty="0"/>
                  <a:t>mathematical problem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as a function from input vector space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a:t>to output vector space </a:t>
                </a:r>
                <a14:m>
                  <m:oMath xmlns:m="http://schemas.openxmlformats.org/officeDocument/2006/math">
                    <m:r>
                      <a:rPr lang="en-US" i="1" dirty="0" smtClean="0">
                        <a:latin typeface="Cambria Math" panose="02040503050406030204" pitchFamily="18" charset="0"/>
                      </a:rPr>
                      <m:t>𝑌</m:t>
                    </m:r>
                  </m:oMath>
                </a14:m>
                <a:r>
                  <a:rPr lang="en-US" dirty="0"/>
                  <a:t>. </a:t>
                </a:r>
              </a:p>
              <a:p>
                <a:pPr marL="0" indent="0">
                  <a:buNone/>
                </a:pPr>
                <a:endParaRPr lang="en-US" dirty="0"/>
              </a:p>
              <a:p>
                <a:pPr marL="0" indent="0">
                  <a:buNone/>
                </a:pPr>
                <a:r>
                  <a:rPr lang="en-US" dirty="0"/>
                  <a:t>The conditioning of a problem is the sensitivity of output to input, which measures the (inherent) difficulty of the problem itself. It’s regardless of the actual algorithm to compute it.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425483F-7141-4C83-836C-7A3E611CF8DB}"/>
                  </a:ext>
                </a:extLst>
              </p:cNvPr>
              <p:cNvSpPr>
                <a:spLocks noGrp="1" noRot="1" noChangeAspect="1" noMove="1" noResize="1" noEditPoints="1" noAdjustHandles="1" noChangeArrowheads="1" noChangeShapeType="1" noTextEdit="1"/>
              </p:cNvSpPr>
              <p:nvPr>
                <p:ph idx="1"/>
              </p:nvPr>
            </p:nvSpPr>
            <p:spPr>
              <a:blipFill>
                <a:blip r:embed="rId2"/>
                <a:stretch>
                  <a:fillRect l="-1217" t="-2985" r="-1159" b="-1866"/>
                </a:stretch>
              </a:blipFill>
            </p:spPr>
            <p:txBody>
              <a:bodyPr/>
              <a:lstStyle/>
              <a:p>
                <a:r>
                  <a:rPr lang="en-US">
                    <a:noFill/>
                  </a:rPr>
                  <a:t> </a:t>
                </a:r>
              </a:p>
            </p:txBody>
          </p:sp>
        </mc:Fallback>
      </mc:AlternateContent>
    </p:spTree>
    <p:extLst>
      <p:ext uri="{BB962C8B-B14F-4D97-AF65-F5344CB8AC3E}">
        <p14:creationId xmlns:p14="http://schemas.microsoft.com/office/powerpoint/2010/main" val="1132068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4645-6EAC-404F-B75C-F0327E1161B0}"/>
              </a:ext>
            </a:extLst>
          </p:cNvPr>
          <p:cNvSpPr>
            <a:spLocks noGrp="1"/>
          </p:cNvSpPr>
          <p:nvPr>
            <p:ph type="title"/>
          </p:nvPr>
        </p:nvSpPr>
        <p:spPr/>
        <p:txBody>
          <a:bodyPr/>
          <a:lstStyle/>
          <a:p>
            <a:r>
              <a:rPr lang="en-US" dirty="0"/>
              <a:t>Numerical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9AF5BE-811B-4DA9-8EE6-52ACCCC63500}"/>
                  </a:ext>
                </a:extLst>
              </p:cNvPr>
              <p:cNvSpPr>
                <a:spLocks noGrp="1"/>
              </p:cNvSpPr>
              <p:nvPr>
                <p:ph idx="1"/>
              </p:nvPr>
            </p:nvSpPr>
            <p:spPr/>
            <p:txBody>
              <a:bodyPr/>
              <a:lstStyle/>
              <a:p>
                <a:pPr marL="0" indent="0">
                  <a:buNone/>
                </a:pPr>
                <a:r>
                  <a:rPr lang="en-US" dirty="0"/>
                  <a:t>Now we introduce </a:t>
                </a:r>
                <a:r>
                  <a:rPr lang="en-US" i="1" dirty="0"/>
                  <a:t>algorithm</a:t>
                </a:r>
                <a:r>
                  <a:rPr lang="en-US" dirty="0"/>
                  <a:t> as another map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𝑌</m:t>
                    </m:r>
                  </m:oMath>
                </a14:m>
                <a:r>
                  <a:rPr lang="en-US" dirty="0"/>
                  <a:t> (the same vector spaces as </a:t>
                </a:r>
                <a:r>
                  <a:rPr lang="en-US" i="1" dirty="0"/>
                  <a:t>problem</a:t>
                </a:r>
                <a:r>
                  <a:rPr lang="en-US" dirty="0"/>
                  <a:t>).</a:t>
                </a:r>
              </a:p>
              <a:p>
                <a:pPr marL="0" indent="0">
                  <a:buNone/>
                </a:pPr>
                <a:r>
                  <a:rPr lang="en-US" dirty="0"/>
                  <a:t>What does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mean? It means:</a:t>
                </a:r>
              </a:p>
              <a:p>
                <a:pPr marL="0" indent="0">
                  <a:buNone/>
                </a:pPr>
                <a:r>
                  <a:rPr lang="en-US" dirty="0"/>
                  <a:t>Let’s fix the problem </a:t>
                </a:r>
                <a14:m>
                  <m:oMath xmlns:m="http://schemas.openxmlformats.org/officeDocument/2006/math">
                    <m:r>
                      <a:rPr lang="en-US" b="0" i="1" smtClean="0">
                        <a:latin typeface="Cambria Math" panose="02040503050406030204" pitchFamily="18" charset="0"/>
                      </a:rPr>
                      <m:t>𝑓</m:t>
                    </m:r>
                  </m:oMath>
                </a14:m>
                <a:r>
                  <a:rPr lang="en-US" dirty="0"/>
                  <a:t>, an algorithm for </a:t>
                </a:r>
                <a14:m>
                  <m:oMath xmlns:m="http://schemas.openxmlformats.org/officeDocument/2006/math">
                    <m:r>
                      <a:rPr lang="en-US" b="0" i="1" smtClean="0">
                        <a:latin typeface="Cambria Math" panose="02040503050406030204" pitchFamily="18" charset="0"/>
                      </a:rPr>
                      <m:t>𝑓</m:t>
                    </m:r>
                  </m:oMath>
                </a14:m>
                <a:r>
                  <a:rPr lang="en-US" dirty="0"/>
                  <a:t>, and a computer program implementing the algorithm. </a:t>
                </a:r>
              </a:p>
              <a:p>
                <a:pPr marL="0" indent="0">
                  <a:buNone/>
                </a:pPr>
                <a:r>
                  <a:rPr lang="en-US" dirty="0"/>
                  <a:t>Given data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first we round it, and supply it as input to the program. The result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is a vector of floating point numbers belonging to </a:t>
                </a:r>
                <a14:m>
                  <m:oMath xmlns:m="http://schemas.openxmlformats.org/officeDocument/2006/math">
                    <m:r>
                      <a:rPr lang="en-US" b="0" i="1" smtClean="0">
                        <a:latin typeface="Cambria Math" panose="02040503050406030204" pitchFamily="18" charset="0"/>
                      </a:rPr>
                      <m:t>𝑌</m:t>
                    </m:r>
                  </m:oMath>
                </a14:m>
                <a:r>
                  <a:rPr lang="en-US" dirty="0"/>
                  <a:t>. </a:t>
                </a:r>
              </a:p>
              <a:p>
                <a:pPr marL="0" indent="0">
                  <a:buNone/>
                </a:pPr>
                <a:r>
                  <a:rPr lang="en-US" dirty="0"/>
                  <a:t>We are generally interested in how far the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US" dirty="0"/>
                  <a:t> (the computed solution) deviates from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real solution).</a:t>
                </a:r>
              </a:p>
            </p:txBody>
          </p:sp>
        </mc:Choice>
        <mc:Fallback xmlns="">
          <p:sp>
            <p:nvSpPr>
              <p:cNvPr id="3" name="Content Placeholder 2">
                <a:extLst>
                  <a:ext uri="{FF2B5EF4-FFF2-40B4-BE49-F238E27FC236}">
                    <a16:creationId xmlns:a16="http://schemas.microsoft.com/office/drawing/2014/main" id="{F49AF5BE-811B-4DA9-8EE6-52ACCCC63500}"/>
                  </a:ext>
                </a:extLst>
              </p:cNvPr>
              <p:cNvSpPr>
                <a:spLocks noGrp="1" noRot="1" noChangeAspect="1" noMove="1" noResize="1" noEditPoints="1" noAdjustHandles="1" noChangeArrowheads="1" noChangeShapeType="1" noTextEdit="1"/>
              </p:cNvSpPr>
              <p:nvPr>
                <p:ph idx="1"/>
              </p:nvPr>
            </p:nvSpPr>
            <p:spPr>
              <a:blipFill>
                <a:blip r:embed="rId2"/>
                <a:stretch>
                  <a:fillRect l="-1217" t="-1866"/>
                </a:stretch>
              </a:blipFill>
            </p:spPr>
            <p:txBody>
              <a:bodyPr/>
              <a:lstStyle/>
              <a:p>
                <a:r>
                  <a:rPr lang="en-US">
                    <a:noFill/>
                  </a:rPr>
                  <a:t> </a:t>
                </a:r>
              </a:p>
            </p:txBody>
          </p:sp>
        </mc:Fallback>
      </mc:AlternateContent>
    </p:spTree>
    <p:extLst>
      <p:ext uri="{BB962C8B-B14F-4D97-AF65-F5344CB8AC3E}">
        <p14:creationId xmlns:p14="http://schemas.microsoft.com/office/powerpoint/2010/main" val="52756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6F32-97BD-4F8C-B56C-61499E1FDDDD}"/>
              </a:ext>
            </a:extLst>
          </p:cNvPr>
          <p:cNvSpPr>
            <a:spLocks noGrp="1"/>
          </p:cNvSpPr>
          <p:nvPr>
            <p:ph type="title"/>
          </p:nvPr>
        </p:nvSpPr>
        <p:spPr/>
        <p:txBody>
          <a:bodyPr/>
          <a:lstStyle/>
          <a:p>
            <a:r>
              <a:rPr lang="en-US" dirty="0"/>
              <a:t>Why care about perturbation?</a:t>
            </a:r>
          </a:p>
        </p:txBody>
      </p:sp>
      <p:sp>
        <p:nvSpPr>
          <p:cNvPr id="3" name="Content Placeholder 2">
            <a:extLst>
              <a:ext uri="{FF2B5EF4-FFF2-40B4-BE49-F238E27FC236}">
                <a16:creationId xmlns:a16="http://schemas.microsoft.com/office/drawing/2014/main" id="{88A3BCFB-0E2E-435F-9B19-7CF4A9CF0DF7}"/>
              </a:ext>
            </a:extLst>
          </p:cNvPr>
          <p:cNvSpPr>
            <a:spLocks noGrp="1"/>
          </p:cNvSpPr>
          <p:nvPr>
            <p:ph idx="1"/>
          </p:nvPr>
        </p:nvSpPr>
        <p:spPr/>
        <p:txBody>
          <a:bodyPr/>
          <a:lstStyle/>
          <a:p>
            <a:pPr marL="0" indent="0">
              <a:buNone/>
            </a:pPr>
            <a:r>
              <a:rPr lang="en-US" dirty="0"/>
              <a:t>Because reality is harsh </a:t>
            </a:r>
            <a:r>
              <a:rPr lang="en-US" dirty="0">
                <a:sym typeface="Wingdings" panose="05000000000000000000" pitchFamily="2" charset="2"/>
              </a:rPr>
              <a:t></a:t>
            </a:r>
          </a:p>
          <a:p>
            <a:pPr marL="0" indent="0">
              <a:buNone/>
            </a:pPr>
            <a:r>
              <a:rPr lang="en-US" dirty="0">
                <a:sym typeface="Wingdings" panose="05000000000000000000" pitchFamily="2" charset="2"/>
              </a:rPr>
              <a:t>Okay, because pretty much anything we do numerically on a computer involves some kind of error. </a:t>
            </a:r>
          </a:p>
          <a:p>
            <a:pPr marL="0" indent="0">
              <a:buNone/>
            </a:pPr>
            <a:endParaRPr lang="en-US" dirty="0"/>
          </a:p>
        </p:txBody>
      </p:sp>
    </p:spTree>
    <p:extLst>
      <p:ext uri="{BB962C8B-B14F-4D97-AF65-F5344CB8AC3E}">
        <p14:creationId xmlns:p14="http://schemas.microsoft.com/office/powerpoint/2010/main" val="3438752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7BEE-BA58-40A1-9A24-4B7A1424466E}"/>
              </a:ext>
            </a:extLst>
          </p:cNvPr>
          <p:cNvSpPr>
            <a:spLocks noGrp="1"/>
          </p:cNvSpPr>
          <p:nvPr>
            <p:ph type="title"/>
          </p:nvPr>
        </p:nvSpPr>
        <p:spPr/>
        <p:txBody>
          <a:bodyPr/>
          <a:lstStyle/>
          <a:p>
            <a:r>
              <a:rPr lang="en-US" dirty="0"/>
              <a:t>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9E08BC-AA9E-412B-82E7-73D803A8BAAF}"/>
                  </a:ext>
                </a:extLst>
              </p:cNvPr>
              <p:cNvSpPr>
                <a:spLocks noGrp="1"/>
              </p:cNvSpPr>
              <p:nvPr>
                <p:ph idx="1"/>
              </p:nvPr>
            </p:nvSpPr>
            <p:spPr/>
            <p:txBody>
              <a:bodyPr>
                <a:normAutofit lnSpcReduction="10000"/>
              </a:bodyPr>
              <a:lstStyle/>
              <a:p>
                <a:pPr marL="0" indent="0">
                  <a:buNone/>
                </a:pPr>
                <a:r>
                  <a:rPr lang="en-US" dirty="0"/>
                  <a:t>As usual, we measure the accuracy of computed solution using relative error:</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en>
                      </m:f>
                    </m:oMath>
                  </m:oMathPara>
                </a14:m>
                <a:endParaRPr lang="en-US" dirty="0"/>
              </a:p>
              <a:p>
                <a:pPr marL="0" indent="0">
                  <a:buNone/>
                </a:pPr>
                <a:r>
                  <a:rPr lang="en-US" dirty="0"/>
                  <a:t>Under floating point system, the best we can hope for is that the relative error is at the level of machine epsilon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m:rPr>
                            <m:sty m:val="p"/>
                          </m:rPr>
                          <a:rPr lang="en-US" b="0" i="0" smtClean="0">
                            <a:latin typeface="Cambria Math" panose="02040503050406030204" pitchFamily="18" charset="0"/>
                          </a:rPr>
                          <m:t>machine</m:t>
                        </m:r>
                      </m:sub>
                    </m:sSub>
                  </m:oMath>
                </a14:m>
                <a:r>
                  <a:rPr lang="en-US" dirty="0"/>
                  <a:t>:</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m:rPr>
                              <m:sty m:val="p"/>
                            </m:rPr>
                            <a:rPr lang="en-US" b="0" i="0" smtClean="0">
                              <a:latin typeface="Cambria Math" panose="02040503050406030204" pitchFamily="18" charset="0"/>
                            </a:rPr>
                            <m:t>machine</m:t>
                          </m:r>
                        </m:sub>
                      </m:sSub>
                      <m:r>
                        <a:rPr lang="en-US" b="0" i="1" smtClean="0">
                          <a:latin typeface="Cambria Math" panose="02040503050406030204" pitchFamily="18" charset="0"/>
                        </a:rPr>
                        <m:t>)</m:t>
                      </m:r>
                    </m:oMath>
                  </m:oMathPara>
                </a14:m>
                <a:endParaRPr lang="en-US" dirty="0"/>
              </a:p>
              <a:p>
                <a:pPr marL="0" indent="0">
                  <a:buNone/>
                </a:pPr>
                <a:r>
                  <a:rPr lang="en-US" dirty="0"/>
                  <a:t>The meaning of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𝜖</m:t>
                        </m:r>
                      </m:e>
                    </m:d>
                  </m:oMath>
                </a14:m>
                <a:r>
                  <a:rPr lang="en-US" dirty="0"/>
                  <a:t> is intuitively like this: the left side is a function of machine epsilon; imagine that we have a bunch of computers that have increasingly small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m:rPr>
                            <m:sty m:val="p"/>
                          </m:rPr>
                          <a:rPr lang="en-US">
                            <a:latin typeface="Cambria Math" panose="02040503050406030204" pitchFamily="18" charset="0"/>
                          </a:rPr>
                          <m:t>machine</m:t>
                        </m:r>
                      </m:sub>
                    </m:sSub>
                  </m:oMath>
                </a14:m>
                <a:r>
                  <a:rPr lang="en-US" dirty="0"/>
                  <a:t>; as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m:rPr>
                            <m:sty m:val="p"/>
                          </m:rPr>
                          <a:rPr lang="en-US">
                            <a:latin typeface="Cambria Math" panose="02040503050406030204" pitchFamily="18" charset="0"/>
                          </a:rPr>
                          <m:t>machine</m:t>
                        </m:r>
                      </m:sub>
                    </m:sSub>
                    <m:r>
                      <a:rPr lang="en-US" b="0" i="1" smtClean="0">
                        <a:latin typeface="Cambria Math" panose="02040503050406030204" pitchFamily="18" charset="0"/>
                      </a:rPr>
                      <m:t>→0</m:t>
                    </m:r>
                  </m:oMath>
                </a14:m>
                <a:r>
                  <a:rPr lang="en-US" dirty="0"/>
                  <a:t>, the left side </a:t>
                </a:r>
                <a14:m>
                  <m:oMath xmlns:m="http://schemas.openxmlformats.org/officeDocument/2006/math">
                    <m:r>
                      <a:rPr lang="en-US" b="0" i="1" smtClean="0">
                        <a:latin typeface="Cambria Math" panose="02040503050406030204" pitchFamily="18" charset="0"/>
                      </a:rPr>
                      <m:t>→0</m:t>
                    </m:r>
                  </m:oMath>
                </a14:m>
                <a:r>
                  <a:rPr lang="en-US" dirty="0"/>
                  <a:t> at the same rate. </a:t>
                </a:r>
              </a:p>
            </p:txBody>
          </p:sp>
        </mc:Choice>
        <mc:Fallback xmlns="">
          <p:sp>
            <p:nvSpPr>
              <p:cNvPr id="3" name="Content Placeholder 2">
                <a:extLst>
                  <a:ext uri="{FF2B5EF4-FFF2-40B4-BE49-F238E27FC236}">
                    <a16:creationId xmlns:a16="http://schemas.microsoft.com/office/drawing/2014/main" id="{A39E08BC-AA9E-412B-82E7-73D803A8BAAF}"/>
                  </a:ext>
                </a:extLst>
              </p:cNvPr>
              <p:cNvSpPr>
                <a:spLocks noGrp="1" noRot="1" noChangeAspect="1" noMove="1" noResize="1" noEditPoints="1" noAdjustHandles="1" noChangeArrowheads="1" noChangeShapeType="1" noTextEdit="1"/>
              </p:cNvSpPr>
              <p:nvPr>
                <p:ph idx="1"/>
              </p:nvPr>
            </p:nvSpPr>
            <p:spPr>
              <a:blipFill>
                <a:blip r:embed="rId2"/>
                <a:stretch>
                  <a:fillRect l="-1217" t="-2985" b="-1119"/>
                </a:stretch>
              </a:blipFill>
            </p:spPr>
            <p:txBody>
              <a:bodyPr/>
              <a:lstStyle/>
              <a:p>
                <a:r>
                  <a:rPr lang="en-US">
                    <a:noFill/>
                  </a:rPr>
                  <a:t> </a:t>
                </a:r>
              </a:p>
            </p:txBody>
          </p:sp>
        </mc:Fallback>
      </mc:AlternateContent>
    </p:spTree>
    <p:extLst>
      <p:ext uri="{BB962C8B-B14F-4D97-AF65-F5344CB8AC3E}">
        <p14:creationId xmlns:p14="http://schemas.microsoft.com/office/powerpoint/2010/main" val="143255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C16B-AAFD-4073-A6A8-AE085BE43648}"/>
              </a:ext>
            </a:extLst>
          </p:cNvPr>
          <p:cNvSpPr>
            <a:spLocks noGrp="1"/>
          </p:cNvSpPr>
          <p:nvPr>
            <p:ph type="title"/>
          </p:nvPr>
        </p:nvSpPr>
        <p:spPr/>
        <p:txBody>
          <a:bodyPr/>
          <a:lstStyle/>
          <a:p>
            <a:r>
              <a:rPr lang="en-US" dirty="0"/>
              <a:t>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22BA24-7CBC-414B-ADAC-2832E821D9A8}"/>
                  </a:ext>
                </a:extLst>
              </p:cNvPr>
              <p:cNvSpPr>
                <a:spLocks noGrp="1"/>
              </p:cNvSpPr>
              <p:nvPr>
                <p:ph idx="1"/>
              </p:nvPr>
            </p:nvSpPr>
            <p:spPr/>
            <p:txBody>
              <a:bodyPr/>
              <a:lstStyle/>
              <a:p>
                <a:pPr marL="0" indent="0">
                  <a:buNone/>
                </a:pPr>
                <a:r>
                  <a:rPr lang="en-US" dirty="0"/>
                  <a:t>But this requirement is probably too ambitious. Why? Because if a problem is ill-conditioned, even the tiny roundoff error in the input data is going to change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US" dirty="0"/>
                  <a:t> significantly. Furthermore, each arithmetic could add more errors. </a:t>
                </a:r>
              </a:p>
              <a:p>
                <a:pPr marL="0" indent="0">
                  <a:buNone/>
                </a:pPr>
                <a:r>
                  <a:rPr lang="en-US" dirty="0"/>
                  <a:t>So instead of shooting for accuracy, we step back, and aim for </a:t>
                </a:r>
                <a:r>
                  <a:rPr lang="en-US" b="1" dirty="0"/>
                  <a:t>stability</a:t>
                </a:r>
                <a:r>
                  <a:rPr lang="en-US" dirty="0"/>
                  <a:t>. We say an algorithm is </a:t>
                </a:r>
                <a:r>
                  <a:rPr lang="en-US" b="1" dirty="0"/>
                  <a:t>stable, </a:t>
                </a:r>
                <a:r>
                  <a:rPr lang="en-US" dirty="0"/>
                  <a:t>if for each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d>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d>
                          <m:r>
                            <a:rPr lang="en-US" i="1">
                              <a:latin typeface="Cambria Math" panose="02040503050406030204" pitchFamily="18" charset="0"/>
                            </a:rPr>
                            <m:t>‖</m:t>
                          </m:r>
                        </m:den>
                      </m:f>
                      <m:r>
                        <a:rPr lang="en-US" b="0" i="1" smtClean="0">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m:rPr>
                              <m:sty m:val="p"/>
                            </m:rPr>
                            <a:rPr lang="en-US">
                              <a:latin typeface="Cambria Math" panose="02040503050406030204" pitchFamily="18" charset="0"/>
                            </a:rPr>
                            <m:t>machine</m:t>
                          </m:r>
                        </m:sub>
                      </m:sSub>
                      <m:r>
                        <a:rPr lang="en-US" i="1">
                          <a:latin typeface="Cambria Math" panose="02040503050406030204" pitchFamily="18" charset="0"/>
                        </a:rPr>
                        <m:t>)</m:t>
                      </m:r>
                    </m:oMath>
                  </m:oMathPara>
                </a14:m>
                <a:endParaRPr lang="en-US" dirty="0"/>
              </a:p>
              <a:p>
                <a:pPr marL="0" indent="0">
                  <a:buNone/>
                </a:pPr>
                <a:r>
                  <a:rPr lang="en-US" dirty="0"/>
                  <a:t>for some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with</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m:rPr>
                              <m:sty m:val="p"/>
                            </m:rPr>
                            <a:rPr lang="en-US" b="0" i="0" smtClean="0">
                              <a:latin typeface="Cambria Math" panose="02040503050406030204" pitchFamily="18" charset="0"/>
                            </a:rPr>
                            <m:t>machine</m:t>
                          </m:r>
                        </m:sub>
                      </m:sSub>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B422BA24-7CBC-414B-ADAC-2832E821D9A8}"/>
                  </a:ext>
                </a:extLst>
              </p:cNvPr>
              <p:cNvSpPr>
                <a:spLocks noGrp="1" noRot="1" noChangeAspect="1" noMove="1" noResize="1" noEditPoints="1" noAdjustHandles="1" noChangeArrowheads="1" noChangeShapeType="1" noTextEdit="1"/>
              </p:cNvSpPr>
              <p:nvPr>
                <p:ph idx="1"/>
              </p:nvPr>
            </p:nvSpPr>
            <p:spPr>
              <a:blipFill>
                <a:blip r:embed="rId2"/>
                <a:stretch>
                  <a:fillRect l="-1217" t="-2114"/>
                </a:stretch>
              </a:blipFill>
            </p:spPr>
            <p:txBody>
              <a:bodyPr/>
              <a:lstStyle/>
              <a:p>
                <a:r>
                  <a:rPr lang="en-US">
                    <a:noFill/>
                  </a:rPr>
                  <a:t> </a:t>
                </a:r>
              </a:p>
            </p:txBody>
          </p:sp>
        </mc:Fallback>
      </mc:AlternateContent>
    </p:spTree>
    <p:extLst>
      <p:ext uri="{BB962C8B-B14F-4D97-AF65-F5344CB8AC3E}">
        <p14:creationId xmlns:p14="http://schemas.microsoft.com/office/powerpoint/2010/main" val="3903174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E857-03ED-487B-BDA9-6C68EAFB06A3}"/>
              </a:ext>
            </a:extLst>
          </p:cNvPr>
          <p:cNvSpPr>
            <a:spLocks noGrp="1"/>
          </p:cNvSpPr>
          <p:nvPr>
            <p:ph type="title"/>
          </p:nvPr>
        </p:nvSpPr>
        <p:spPr/>
        <p:txBody>
          <a:bodyPr/>
          <a:lstStyle/>
          <a:p>
            <a:r>
              <a:rPr lang="en-US" dirty="0"/>
              <a:t>Stability</a:t>
            </a:r>
          </a:p>
        </p:txBody>
      </p:sp>
      <p:sp>
        <p:nvSpPr>
          <p:cNvPr id="3" name="Content Placeholder 2">
            <a:extLst>
              <a:ext uri="{FF2B5EF4-FFF2-40B4-BE49-F238E27FC236}">
                <a16:creationId xmlns:a16="http://schemas.microsoft.com/office/drawing/2014/main" id="{D1D7CF98-D08A-4EA4-BFF4-4BAF37CB535C}"/>
              </a:ext>
            </a:extLst>
          </p:cNvPr>
          <p:cNvSpPr>
            <a:spLocks noGrp="1"/>
          </p:cNvSpPr>
          <p:nvPr>
            <p:ph idx="1"/>
          </p:nvPr>
        </p:nvSpPr>
        <p:spPr/>
        <p:txBody>
          <a:bodyPr/>
          <a:lstStyle/>
          <a:p>
            <a:pPr marL="0" indent="0">
              <a:buNone/>
            </a:pPr>
            <a:r>
              <a:rPr lang="en-US" dirty="0"/>
              <a:t>In English, stability means:</a:t>
            </a:r>
          </a:p>
          <a:p>
            <a:pPr marL="0" indent="0" algn="ctr">
              <a:buNone/>
            </a:pPr>
            <a:r>
              <a:rPr lang="en-US" dirty="0"/>
              <a:t>A stable algorithm gives </a:t>
            </a:r>
            <a:r>
              <a:rPr lang="en-US" i="1" dirty="0"/>
              <a:t>nearly</a:t>
            </a:r>
            <a:r>
              <a:rPr lang="en-US" dirty="0"/>
              <a:t> the right answer,</a:t>
            </a:r>
          </a:p>
          <a:p>
            <a:pPr marL="0" indent="0" algn="ctr">
              <a:buNone/>
            </a:pPr>
            <a:r>
              <a:rPr lang="en-US" dirty="0"/>
              <a:t>to </a:t>
            </a:r>
            <a:r>
              <a:rPr lang="en-US" i="1" dirty="0"/>
              <a:t>nearly</a:t>
            </a:r>
            <a:r>
              <a:rPr lang="en-US" dirty="0"/>
              <a:t> the right question. </a:t>
            </a:r>
          </a:p>
          <a:p>
            <a:pPr marL="0" indent="0">
              <a:buNone/>
            </a:pPr>
            <a:r>
              <a:rPr lang="en-US" dirty="0"/>
              <a:t>We solve a slightly wrong question, with slightly wrong answer.</a:t>
            </a:r>
          </a:p>
          <a:p>
            <a:pPr marL="0" indent="0">
              <a:buNone/>
            </a:pPr>
            <a:endParaRPr lang="en-US" dirty="0"/>
          </a:p>
          <a:p>
            <a:pPr marL="0" indent="0">
              <a:buNone/>
            </a:pPr>
            <a:r>
              <a:rPr lang="en-US" dirty="0"/>
              <a:t>This is a counterintuitive way to say stability… but it makes </a:t>
            </a:r>
            <a:r>
              <a:rPr lang="en-US" i="1" dirty="0"/>
              <a:t>a lot of sense</a:t>
            </a:r>
            <a:r>
              <a:rPr lang="en-US" dirty="0"/>
              <a:t>. Why? Because it casts error back to the perturbation to the input data, thus solved our problem with conditioning.</a:t>
            </a:r>
          </a:p>
          <a:p>
            <a:pPr marL="0" indent="0">
              <a:buNone/>
            </a:pPr>
            <a:endParaRPr lang="en-US" dirty="0"/>
          </a:p>
          <a:p>
            <a:pPr marL="0" indent="0">
              <a:buNone/>
            </a:pPr>
            <a:r>
              <a:rPr lang="en-US" dirty="0"/>
              <a:t>Stability is a reasonable requirement for an algorithm. </a:t>
            </a:r>
          </a:p>
        </p:txBody>
      </p:sp>
    </p:spTree>
    <p:extLst>
      <p:ext uri="{BB962C8B-B14F-4D97-AF65-F5344CB8AC3E}">
        <p14:creationId xmlns:p14="http://schemas.microsoft.com/office/powerpoint/2010/main" val="1576636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E4D8-4FE4-41BD-96D3-B166673B9D97}"/>
              </a:ext>
            </a:extLst>
          </p:cNvPr>
          <p:cNvSpPr>
            <a:spLocks noGrp="1"/>
          </p:cNvSpPr>
          <p:nvPr>
            <p:ph type="title"/>
          </p:nvPr>
        </p:nvSpPr>
        <p:spPr/>
        <p:txBody>
          <a:bodyPr/>
          <a:lstStyle/>
          <a:p>
            <a:r>
              <a:rPr lang="en-US" dirty="0"/>
              <a:t>Backward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096428-2E10-4070-9B29-3A3E367CC358}"/>
                  </a:ext>
                </a:extLst>
              </p:cNvPr>
              <p:cNvSpPr>
                <a:spLocks noGrp="1"/>
              </p:cNvSpPr>
              <p:nvPr>
                <p:ph idx="1"/>
              </p:nvPr>
            </p:nvSpPr>
            <p:spPr/>
            <p:txBody>
              <a:bodyPr/>
              <a:lstStyle/>
              <a:p>
                <a:pPr marL="0" indent="0">
                  <a:buNone/>
                </a:pPr>
                <a:r>
                  <a:rPr lang="en-US" dirty="0"/>
                  <a:t>Many NLA algorithm satisfy a </a:t>
                </a:r>
                <a:r>
                  <a:rPr lang="en-US" i="1" dirty="0"/>
                  <a:t>stronger </a:t>
                </a:r>
                <a:r>
                  <a:rPr lang="en-US" dirty="0"/>
                  <a:t>and </a:t>
                </a:r>
                <a:r>
                  <a:rPr lang="en-US" i="1" dirty="0"/>
                  <a:t>simpler </a:t>
                </a:r>
                <a:r>
                  <a:rPr lang="en-US" dirty="0"/>
                  <a:t>stability called </a:t>
                </a:r>
                <a:r>
                  <a:rPr lang="en-US" b="1" dirty="0"/>
                  <a:t>backward stability:</a:t>
                </a:r>
              </a:p>
              <a:p>
                <a:pPr marL="0" indent="0" algn="ctr">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𝑓</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r>
                      <a:rPr lang="en-US" b="0" i="1" dirty="0" smtClean="0">
                        <a:latin typeface="Cambria Math" panose="02040503050406030204" pitchFamily="18" charset="0"/>
                      </a:rPr>
                      <m:t>)</m:t>
                    </m:r>
                  </m:oMath>
                </a14:m>
                <a:r>
                  <a:rPr lang="en-US" dirty="0"/>
                  <a:t>, for some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with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m:rPr>
                            <m:sty m:val="p"/>
                          </m:rPr>
                          <a:rPr lang="en-US">
                            <a:latin typeface="Cambria Math" panose="02040503050406030204" pitchFamily="18" charset="0"/>
                          </a:rPr>
                          <m:t>machine</m:t>
                        </m:r>
                      </m:sub>
                    </m:sSub>
                    <m:r>
                      <a:rPr lang="en-US" i="1">
                        <a:latin typeface="Cambria Math" panose="02040503050406030204" pitchFamily="18" charset="0"/>
                      </a:rPr>
                      <m:t>)</m:t>
                    </m:r>
                  </m:oMath>
                </a14:m>
                <a:endParaRPr lang="en-US" dirty="0"/>
              </a:p>
              <a:p>
                <a:pPr marL="0" indent="0">
                  <a:buNone/>
                </a:pPr>
                <a:r>
                  <a:rPr lang="en-US" dirty="0"/>
                  <a:t>(How is this different from stability?)</a:t>
                </a:r>
              </a:p>
              <a:p>
                <a:pPr marL="0" indent="0">
                  <a:buNone/>
                </a:pPr>
                <a:r>
                  <a:rPr lang="en-US" dirty="0"/>
                  <a:t>In English:</a:t>
                </a:r>
              </a:p>
              <a:p>
                <a:pPr marL="0" indent="0" algn="ctr">
                  <a:buNone/>
                </a:pPr>
                <a:r>
                  <a:rPr lang="en-US" dirty="0"/>
                  <a:t>A backward stable algorithm gives </a:t>
                </a:r>
                <a:r>
                  <a:rPr lang="en-US" i="1" dirty="0"/>
                  <a:t>exactly</a:t>
                </a:r>
                <a:r>
                  <a:rPr lang="en-US" dirty="0"/>
                  <a:t> the right answer</a:t>
                </a:r>
              </a:p>
              <a:p>
                <a:pPr marL="0" indent="0" algn="ctr">
                  <a:buNone/>
                </a:pPr>
                <a:r>
                  <a:rPr lang="en-US" dirty="0"/>
                  <a:t>to nearly the right question.</a:t>
                </a:r>
              </a:p>
              <a:p>
                <a:pPr marL="0" indent="0">
                  <a:buNone/>
                </a:pPr>
                <a:r>
                  <a:rPr lang="en-US" dirty="0"/>
                  <a:t>In other words, we are solving slightly wrong question </a:t>
                </a:r>
                <a:r>
                  <a:rPr lang="en-US" i="1" dirty="0"/>
                  <a:t>exactly.</a:t>
                </a:r>
                <a:endParaRPr lang="en-US" dirty="0"/>
              </a:p>
              <a:p>
                <a:pPr marL="0" indent="0">
                  <a:buNone/>
                </a:pPr>
                <a:r>
                  <a:rPr lang="en-US" dirty="0"/>
                  <a:t>Confusing? Examples will follow.</a:t>
                </a:r>
              </a:p>
            </p:txBody>
          </p:sp>
        </mc:Choice>
        <mc:Fallback xmlns="">
          <p:sp>
            <p:nvSpPr>
              <p:cNvPr id="3" name="Content Placeholder 2">
                <a:extLst>
                  <a:ext uri="{FF2B5EF4-FFF2-40B4-BE49-F238E27FC236}">
                    <a16:creationId xmlns:a16="http://schemas.microsoft.com/office/drawing/2014/main" id="{2F096428-2E10-4070-9B29-3A3E367CC358}"/>
                  </a:ext>
                </a:extLst>
              </p:cNvPr>
              <p:cNvSpPr>
                <a:spLocks noGrp="1" noRot="1" noChangeAspect="1" noMove="1" noResize="1" noEditPoints="1" noAdjustHandles="1" noChangeArrowheads="1" noChangeShapeType="1" noTextEdit="1"/>
              </p:cNvSpPr>
              <p:nvPr>
                <p:ph idx="1"/>
              </p:nvPr>
            </p:nvSpPr>
            <p:spPr>
              <a:blipFill>
                <a:blip r:embed="rId2"/>
                <a:stretch>
                  <a:fillRect l="-1217" t="-2114" r="-52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9A20DCB-1C90-42BE-9BB8-CA684E2B061C}"/>
              </a:ext>
            </a:extLst>
          </p:cNvPr>
          <p:cNvSpPr/>
          <p:nvPr/>
        </p:nvSpPr>
        <p:spPr>
          <a:xfrm>
            <a:off x="1374710" y="3893976"/>
            <a:ext cx="9585649" cy="1051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240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EDA6-8CF4-44A0-9BD4-520FFDE02522}"/>
              </a:ext>
            </a:extLst>
          </p:cNvPr>
          <p:cNvSpPr>
            <a:spLocks noGrp="1"/>
          </p:cNvSpPr>
          <p:nvPr>
            <p:ph type="title"/>
          </p:nvPr>
        </p:nvSpPr>
        <p:spPr/>
        <p:txBody>
          <a:bodyPr/>
          <a:lstStyle/>
          <a:p>
            <a:r>
              <a:rPr lang="en-US" dirty="0"/>
              <a:t>Stability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B840BF-2378-4E03-8ED0-1C02C4C9DD39}"/>
                  </a:ext>
                </a:extLst>
              </p:cNvPr>
              <p:cNvSpPr>
                <a:spLocks noGrp="1"/>
              </p:cNvSpPr>
              <p:nvPr>
                <p:ph idx="1"/>
              </p:nvPr>
            </p:nvSpPr>
            <p:spPr/>
            <p:txBody>
              <a:bodyPr>
                <a:normAutofit fontScale="92500" lnSpcReduction="10000"/>
              </a:bodyPr>
              <a:lstStyle/>
              <a:p>
                <a:pPr marL="0" indent="0">
                  <a:buNone/>
                </a:pPr>
                <a:r>
                  <a:rPr lang="en-US" dirty="0"/>
                  <a:t>Lets take a look at the simplest “algorithms”, the floating point arithmetic. Are they stable?</a:t>
                </a:r>
              </a:p>
              <a:p>
                <a:pPr marL="0" indent="0">
                  <a:buNone/>
                </a:pPr>
                <a:r>
                  <a:rPr lang="en-US" dirty="0"/>
                  <a:t>In fact, they are not only stable, but backward stable. Take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for example. The input is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the output is in space </a:t>
                </a:r>
                <a14:m>
                  <m:oMath xmlns:m="http://schemas.openxmlformats.org/officeDocument/2006/math">
                    <m:r>
                      <a:rPr lang="en-US" b="0" i="1" smtClean="0">
                        <a:latin typeface="Cambria Math" panose="02040503050406030204" pitchFamily="18" charset="0"/>
                      </a:rPr>
                      <m:t>ℝ</m:t>
                    </m:r>
                  </m:oMath>
                </a14:m>
                <a:r>
                  <a:rPr lang="en-US" dirty="0"/>
                  <a:t>. The subtraction problem is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The algorithm is </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m:t>
                      </m:r>
                      <m:r>
                        <m:rPr>
                          <m:sty m:val="p"/>
                        </m:rPr>
                        <a:rPr lang="en-US" b="0" i="0" dirty="0" smtClean="0">
                          <a:latin typeface="Cambria Math" panose="02040503050406030204" pitchFamily="18" charset="0"/>
                        </a:rPr>
                        <m:t>fl</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rPr>
                        <m:t>fl</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x</m:t>
                              </m:r>
                            </m:e>
                            <m:sub>
                              <m:r>
                                <a:rPr lang="en-US" b="0" i="0" dirty="0" smtClean="0">
                                  <a:latin typeface="Cambria Math" panose="02040503050406030204" pitchFamily="18" charset="0"/>
                                </a:rPr>
                                <m:t>2</m:t>
                              </m:r>
                            </m:sub>
                          </m:sSub>
                        </m:e>
                      </m:d>
                    </m:oMath>
                  </m:oMathPara>
                </a14:m>
                <a:endParaRPr lang="en-US" dirty="0"/>
              </a:p>
              <a:p>
                <a:pPr marL="0" indent="0">
                  <a:buNone/>
                </a:pPr>
                <a:r>
                  <a:rPr lang="en-US" dirty="0"/>
                  <a:t>By the two floating point properties, we have (all the epsilons are bounded by machine epsilon)</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fl</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r>
                        <m:rPr>
                          <m:sty m:val="p"/>
                        </m:rPr>
                        <a:rPr lang="en-US" b="0" i="0" smtClean="0">
                          <a:latin typeface="Cambria Math" panose="02040503050406030204" pitchFamily="18" charset="0"/>
                        </a:rPr>
                        <m:t>fl</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p>
                <a:pPr marL="0" indent="0">
                  <a:buNone/>
                </a:pPr>
                <a:r>
                  <a:rPr lang="en-US" dirty="0"/>
                  <a:t>and</a:t>
                </a:r>
              </a:p>
              <a:p>
                <a:pPr marL="0" indent="0">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fl</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rPr>
                        <m:t>fl</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m:rPr>
                                  <m:sty m:val="p"/>
                                </m:rPr>
                                <a:rPr lang="en-US" dirty="0">
                                  <a:latin typeface="Cambria Math" panose="02040503050406030204" pitchFamily="18" charset="0"/>
                                </a:rPr>
                                <m:t>x</m:t>
                              </m:r>
                            </m:e>
                            <m:sub>
                              <m:r>
                                <a:rPr lang="en-US" dirty="0">
                                  <a:latin typeface="Cambria Math" panose="02040503050406030204" pitchFamily="18" charset="0"/>
                                </a:rPr>
                                <m:t>2</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m:rPr>
                              <m:sty m:val="p"/>
                            </m:rPr>
                            <a:rPr lang="en-US" dirty="0">
                              <a:latin typeface="Cambria Math" panose="02040503050406030204" pitchFamily="18" charset="0"/>
                            </a:rPr>
                            <m:t>fl</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e>
                          </m:d>
                          <m:r>
                            <a:rPr lang="en-US" b="0" i="1" dirty="0" smtClean="0">
                              <a:latin typeface="Cambria Math" panose="02040503050406030204" pitchFamily="18" charset="0"/>
                            </a:rPr>
                            <m:t>−</m:t>
                          </m:r>
                          <m:r>
                            <m:rPr>
                              <m:sty m:val="p"/>
                            </m:rPr>
                            <a:rPr lang="en-US" b="0" i="0" dirty="0" smtClean="0">
                              <a:latin typeface="Cambria Math" panose="02040503050406030204" pitchFamily="18" charset="0"/>
                            </a:rPr>
                            <m:t>fl</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e>
                          </m:d>
                        </m:e>
                      </m:d>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𝜖</m:t>
                              </m:r>
                            </m:e>
                            <m:sub>
                              <m:r>
                                <a:rPr lang="en-US" b="0" i="1" dirty="0" smtClean="0">
                                  <a:latin typeface="Cambria Math" panose="02040503050406030204" pitchFamily="18" charset="0"/>
                                </a:rPr>
                                <m:t>3</m:t>
                              </m:r>
                            </m:sub>
                          </m:sSub>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1</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2</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3</m:t>
                              </m:r>
                            </m:sub>
                          </m:sSub>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4</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5</m:t>
                              </m:r>
                            </m:sub>
                          </m:sSub>
                        </m:e>
                      </m:d>
                    </m:oMath>
                  </m:oMathPara>
                </a14:m>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0BB840BF-2378-4E03-8ED0-1C02C4C9DD39}"/>
                  </a:ext>
                </a:extLst>
              </p:cNvPr>
              <p:cNvSpPr>
                <a:spLocks noGrp="1" noRot="1" noChangeAspect="1" noMove="1" noResize="1" noEditPoints="1" noAdjustHandles="1" noChangeArrowheads="1" noChangeShapeType="1" noTextEdit="1"/>
              </p:cNvSpPr>
              <p:nvPr>
                <p:ph idx="1"/>
              </p:nvPr>
            </p:nvSpPr>
            <p:spPr>
              <a:blipFill>
                <a:blip r:embed="rId2"/>
                <a:stretch>
                  <a:fillRect l="-1043" t="-2736"/>
                </a:stretch>
              </a:blipFill>
            </p:spPr>
            <p:txBody>
              <a:bodyPr/>
              <a:lstStyle/>
              <a:p>
                <a:r>
                  <a:rPr lang="en-US">
                    <a:noFill/>
                  </a:rPr>
                  <a:t> </a:t>
                </a:r>
              </a:p>
            </p:txBody>
          </p:sp>
        </mc:Fallback>
      </mc:AlternateContent>
    </p:spTree>
    <p:extLst>
      <p:ext uri="{BB962C8B-B14F-4D97-AF65-F5344CB8AC3E}">
        <p14:creationId xmlns:p14="http://schemas.microsoft.com/office/powerpoint/2010/main" val="2606250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9FD8-D781-4CA6-A149-5066EFC80E24}"/>
              </a:ext>
            </a:extLst>
          </p:cNvPr>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2FF7E-46CC-4F88-BFB5-F49D04E97B74}"/>
                  </a:ext>
                </a:extLst>
              </p:cNvPr>
              <p:cNvSpPr>
                <a:spLocks noGrp="1"/>
              </p:cNvSpPr>
              <p:nvPr>
                <p:ph idx="1"/>
              </p:nvPr>
            </p:nvSpPr>
            <p:spPr/>
            <p:txBody>
              <a:bodyPr/>
              <a:lstStyle/>
              <a:p>
                <a:pPr marL="0" indent="0">
                  <a:buNone/>
                </a:pPr>
                <a:r>
                  <a:rPr lang="en-US" dirty="0"/>
                  <a:t>The inner product of two vectors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oMath>
                </a14:m>
                <a:r>
                  <a:rPr lang="en-US" dirty="0"/>
                  <a:t>: the obvious algorithm is to 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oMath>
                </a14:m>
                <a:r>
                  <a:rPr lang="en-US" dirty="0"/>
                  <a:t>, and then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then together (in whatever order). This algorithm is also backward stable.</a:t>
                </a:r>
              </a:p>
              <a:p>
                <a:pPr marL="0" indent="0">
                  <a:buNone/>
                </a:pPr>
                <a:endParaRPr lang="en-US" dirty="0"/>
              </a:p>
              <a:p>
                <a:pPr marL="0" indent="0">
                  <a:buNone/>
                </a:pPr>
                <a:r>
                  <a:rPr lang="en-US" dirty="0"/>
                  <a:t>How about outer product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𝑇</m:t>
                        </m:r>
                      </m:sup>
                    </m:sSup>
                  </m:oMath>
                </a14:m>
                <a:r>
                  <a:rPr lang="en-US" dirty="0"/>
                  <a:t>? This is not backward stable, but is stable.  </a:t>
                </a:r>
              </a:p>
            </p:txBody>
          </p:sp>
        </mc:Choice>
        <mc:Fallback xmlns="">
          <p:sp>
            <p:nvSpPr>
              <p:cNvPr id="3" name="Content Placeholder 2">
                <a:extLst>
                  <a:ext uri="{FF2B5EF4-FFF2-40B4-BE49-F238E27FC236}">
                    <a16:creationId xmlns:a16="http://schemas.microsoft.com/office/drawing/2014/main" id="{FE12FF7E-46CC-4F88-BFB5-F49D04E97B74}"/>
                  </a:ext>
                </a:extLst>
              </p:cNvPr>
              <p:cNvSpPr>
                <a:spLocks noGrp="1" noRot="1" noChangeAspect="1" noMove="1" noResize="1" noEditPoints="1" noAdjustHandles="1" noChangeArrowheads="1" noChangeShapeType="1" noTextEdit="1"/>
              </p:cNvSpPr>
              <p:nvPr>
                <p:ph idx="1"/>
              </p:nvPr>
            </p:nvSpPr>
            <p:spPr>
              <a:blipFill>
                <a:blip r:embed="rId2"/>
                <a:stretch>
                  <a:fillRect l="-1217" t="-2114"/>
                </a:stretch>
              </a:blipFill>
            </p:spPr>
            <p:txBody>
              <a:bodyPr/>
              <a:lstStyle/>
              <a:p>
                <a:r>
                  <a:rPr lang="en-US">
                    <a:noFill/>
                  </a:rPr>
                  <a:t> </a:t>
                </a:r>
              </a:p>
            </p:txBody>
          </p:sp>
        </mc:Fallback>
      </mc:AlternateContent>
    </p:spTree>
    <p:extLst>
      <p:ext uri="{BB962C8B-B14F-4D97-AF65-F5344CB8AC3E}">
        <p14:creationId xmlns:p14="http://schemas.microsoft.com/office/powerpoint/2010/main" val="2125201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8DFA-F1A6-438E-B010-B9F8A964179D}"/>
              </a:ext>
            </a:extLst>
          </p:cNvPr>
          <p:cNvSpPr>
            <a:spLocks noGrp="1"/>
          </p:cNvSpPr>
          <p:nvPr>
            <p:ph type="title"/>
          </p:nvPr>
        </p:nvSpPr>
        <p:spPr/>
        <p:txBody>
          <a:bodyPr/>
          <a:lstStyle/>
          <a:p>
            <a:r>
              <a:rPr lang="en-US" dirty="0"/>
              <a:t>Accuracy of Backward Stable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95389F-F7E7-422B-A8BE-97A02C4FBC86}"/>
                  </a:ext>
                </a:extLst>
              </p:cNvPr>
              <p:cNvSpPr>
                <a:spLocks noGrp="1"/>
              </p:cNvSpPr>
              <p:nvPr>
                <p:ph idx="1"/>
              </p:nvPr>
            </p:nvSpPr>
            <p:spPr/>
            <p:txBody>
              <a:bodyPr/>
              <a:lstStyle/>
              <a:p>
                <a:pPr marL="0" indent="0">
                  <a:buNone/>
                </a:pPr>
                <a:r>
                  <a:rPr lang="en-US" dirty="0"/>
                  <a:t>So we have a backward stable algorithm. How accurate is its result? Well it depends on the conditioning of the problems. </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𝑓</m:t>
                              </m:r>
                              <m:d>
                                <m:dPr>
                                  <m:ctrlPr>
                                    <a:rPr lang="en-US" i="1">
                                      <a:latin typeface="Cambria Math" panose="02040503050406030204" pitchFamily="18" charset="0"/>
                                    </a:rPr>
                                  </m:ctrlPr>
                                </m:d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den>
                      </m:f>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m:rPr>
                              <m:sty m:val="p"/>
                            </m:rPr>
                            <a:rPr lang="en-US" b="0" i="0" smtClean="0">
                              <a:latin typeface="Cambria Math" panose="02040503050406030204" pitchFamily="18" charset="0"/>
                            </a:rPr>
                            <m:t>machine</m:t>
                          </m:r>
                        </m:sub>
                      </m:sSub>
                      <m:r>
                        <a:rPr lang="en-US" b="0" i="1" smtClean="0">
                          <a:latin typeface="Cambria Math" panose="02040503050406030204" pitchFamily="18" charset="0"/>
                        </a:rPr>
                        <m:t>)</m:t>
                      </m:r>
                    </m:oMath>
                  </m:oMathPara>
                </a14:m>
                <a:endParaRPr lang="en-US" dirty="0"/>
              </a:p>
              <a:p>
                <a:pPr marL="0" indent="0">
                  <a:buNone/>
                </a:pPr>
                <a:r>
                  <a:rPr lang="en-US" dirty="0"/>
                  <a:t>This is as good as we can reasonably hope for. </a:t>
                </a:r>
              </a:p>
              <a:p>
                <a:pPr marL="0" indent="0">
                  <a:buNone/>
                </a:pPr>
                <a:endParaRPr lang="en-US" dirty="0"/>
              </a:p>
              <a:p>
                <a:pPr marL="0" indent="0">
                  <a:buNone/>
                </a:pPr>
                <a:r>
                  <a:rPr lang="en-US" dirty="0"/>
                  <a:t>So if you are using a backward stable algorithm, and getting inaccurate result, it must be due to ill-conditioning of the problem itself (the problem is too difficult! Maybe you want to try different problem formulation.)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E95389F-F7E7-422B-A8BE-97A02C4FBC86}"/>
                  </a:ext>
                </a:extLst>
              </p:cNvPr>
              <p:cNvSpPr>
                <a:spLocks noGrp="1" noRot="1" noChangeAspect="1" noMove="1" noResize="1" noEditPoints="1" noAdjustHandles="1" noChangeArrowheads="1" noChangeShapeType="1" noTextEdit="1"/>
              </p:cNvSpPr>
              <p:nvPr>
                <p:ph idx="1"/>
              </p:nvPr>
            </p:nvSpPr>
            <p:spPr>
              <a:blipFill>
                <a:blip r:embed="rId2"/>
                <a:stretch>
                  <a:fillRect l="-1217" t="-2114" r="-638" b="-1119"/>
                </a:stretch>
              </a:blipFill>
            </p:spPr>
            <p:txBody>
              <a:bodyPr/>
              <a:lstStyle/>
              <a:p>
                <a:r>
                  <a:rPr lang="en-US">
                    <a:noFill/>
                  </a:rPr>
                  <a:t> </a:t>
                </a:r>
              </a:p>
            </p:txBody>
          </p:sp>
        </mc:Fallback>
      </mc:AlternateContent>
    </p:spTree>
    <p:extLst>
      <p:ext uri="{BB962C8B-B14F-4D97-AF65-F5344CB8AC3E}">
        <p14:creationId xmlns:p14="http://schemas.microsoft.com/office/powerpoint/2010/main" val="1428114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607B-CAE9-48F6-B71C-8AE322EC74D8}"/>
              </a:ext>
            </a:extLst>
          </p:cNvPr>
          <p:cNvSpPr>
            <a:spLocks noGrp="1"/>
          </p:cNvSpPr>
          <p:nvPr>
            <p:ph type="title"/>
          </p:nvPr>
        </p:nvSpPr>
        <p:spPr/>
        <p:txBody>
          <a:bodyPr/>
          <a:lstStyle/>
          <a:p>
            <a:r>
              <a:rPr lang="en-US" dirty="0"/>
              <a:t>An unstable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A7B2C6-6534-4844-9A8E-AC6A6CE80D86}"/>
                  </a:ext>
                </a:extLst>
              </p:cNvPr>
              <p:cNvSpPr>
                <a:spLocks noGrp="1"/>
              </p:cNvSpPr>
              <p:nvPr>
                <p:ph idx="1"/>
              </p:nvPr>
            </p:nvSpPr>
            <p:spPr/>
            <p:txBody>
              <a:bodyPr/>
              <a:lstStyle/>
              <a:p>
                <a:pPr marL="0" indent="0">
                  <a:buNone/>
                </a:pPr>
                <a:r>
                  <a:rPr lang="en-US" dirty="0"/>
                  <a:t>Computing eigenvalues using characteristic polynomials. The algorithm works like this:</a:t>
                </a:r>
              </a:p>
              <a:p>
                <a:pPr marL="514350" indent="-514350">
                  <a:buAutoNum type="arabicPeriod"/>
                </a:pPr>
                <a:r>
                  <a:rPr lang="en-US" dirty="0"/>
                  <a:t>Compute the coefficients of characteristic polynomial: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m:rPr>
                        <m:sty m:val="p"/>
                      </m:rPr>
                      <a:rPr lang="en-US" b="0" i="0" smtClean="0">
                        <a:latin typeface="Cambria Math" panose="02040503050406030204" pitchFamily="18" charset="0"/>
                      </a:rPr>
                      <m:t>det</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𝐼</m:t>
                    </m:r>
                    <m:r>
                      <a:rPr lang="en-US" b="0" i="1" smtClean="0">
                        <a:latin typeface="Cambria Math" panose="02040503050406030204" pitchFamily="18" charset="0"/>
                      </a:rPr>
                      <m:t>)</m:t>
                    </m:r>
                  </m:oMath>
                </a14:m>
                <a:endParaRPr lang="en-US" dirty="0"/>
              </a:p>
              <a:p>
                <a:pPr marL="514350" indent="-514350">
                  <a:buAutoNum type="arabicPeriod"/>
                </a:pPr>
                <a:r>
                  <a:rPr lang="en-US" dirty="0"/>
                  <a:t>Compute the roots of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=0</m:t>
                    </m:r>
                  </m:oMath>
                </a14:m>
                <a:r>
                  <a:rPr lang="en-US" dirty="0"/>
                  <a:t>. </a:t>
                </a:r>
              </a:p>
              <a:p>
                <a:pPr marL="0" indent="0">
                  <a:buNone/>
                </a:pPr>
                <a:r>
                  <a:rPr lang="en-US" dirty="0"/>
                  <a:t>This algorithm is not only backward unstable, but also unstable.</a:t>
                </a:r>
              </a:p>
              <a:p>
                <a:pPr marL="0" indent="0">
                  <a:buNone/>
                </a:pPr>
                <a:r>
                  <a:rPr lang="en-US" dirty="0"/>
                  <a:t>Look at the 2D identity matrix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a14:m>
                <a:r>
                  <a:rPr lang="en-US" dirty="0"/>
                  <a:t>. The eigenvalues are not sensitive to the perturbations of </a:t>
                </a:r>
                <a14:m>
                  <m:oMath xmlns:m="http://schemas.openxmlformats.org/officeDocument/2006/math">
                    <m:r>
                      <a:rPr lang="en-US" b="0" i="1" smtClean="0">
                        <a:latin typeface="Cambria Math" panose="02040503050406030204" pitchFamily="18" charset="0"/>
                      </a:rPr>
                      <m:t>𝐴</m:t>
                    </m:r>
                  </m:oMath>
                </a14:m>
                <a:r>
                  <a:rPr lang="en-US" dirty="0"/>
                  <a:t> (well conditioned). If you use the above algorithm to compute eigenvalues, and you perturb the </a:t>
                </a:r>
                <a14:m>
                  <m:oMath xmlns:m="http://schemas.openxmlformats.org/officeDocument/2006/math">
                    <m:r>
                      <a:rPr lang="en-US" b="0" i="1" smtClean="0">
                        <a:latin typeface="Cambria Math" panose="02040503050406030204" pitchFamily="18" charset="0"/>
                      </a:rPr>
                      <m:t>𝐴</m:t>
                    </m:r>
                  </m:oMath>
                </a14:m>
                <a:r>
                  <a:rPr lang="en-US" dirty="0"/>
                  <a:t> by </a:t>
                </a:r>
                <a14:m>
                  <m:oMath xmlns:m="http://schemas.openxmlformats.org/officeDocument/2006/math">
                    <m:r>
                      <a:rPr lang="en-US" b="0" i="1" smtClean="0">
                        <a:latin typeface="Cambria Math" panose="02040503050406030204" pitchFamily="18" charset="0"/>
                      </a:rPr>
                      <m:t>𝜖</m:t>
                    </m:r>
                  </m:oMath>
                </a14:m>
                <a:r>
                  <a:rPr lang="en-US" dirty="0"/>
                  <a:t>, your eigenvalues will have error </a:t>
                </a:r>
                <a14:m>
                  <m:oMath xmlns:m="http://schemas.openxmlformats.org/officeDocument/2006/math">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𝜖</m:t>
                        </m:r>
                      </m:e>
                    </m:rad>
                  </m:oMath>
                </a14:m>
                <a:r>
                  <a:rPr lang="en-US" dirty="0"/>
                  <a:t> (because root finding is unstable!). You get bad result on well-conditioned problem.</a:t>
                </a:r>
              </a:p>
            </p:txBody>
          </p:sp>
        </mc:Choice>
        <mc:Fallback xmlns="">
          <p:sp>
            <p:nvSpPr>
              <p:cNvPr id="3" name="Content Placeholder 2">
                <a:extLst>
                  <a:ext uri="{FF2B5EF4-FFF2-40B4-BE49-F238E27FC236}">
                    <a16:creationId xmlns:a16="http://schemas.microsoft.com/office/drawing/2014/main" id="{C4A7B2C6-6534-4844-9A8E-AC6A6CE80D86}"/>
                  </a:ext>
                </a:extLst>
              </p:cNvPr>
              <p:cNvSpPr>
                <a:spLocks noGrp="1" noRot="1" noChangeAspect="1" noMove="1" noResize="1" noEditPoints="1" noAdjustHandles="1" noChangeArrowheads="1" noChangeShapeType="1" noTextEdit="1"/>
              </p:cNvSpPr>
              <p:nvPr>
                <p:ph idx="1"/>
              </p:nvPr>
            </p:nvSpPr>
            <p:spPr>
              <a:blipFill>
                <a:blip r:embed="rId2"/>
                <a:stretch>
                  <a:fillRect l="-1217" t="-2114" r="-1623" b="-1990"/>
                </a:stretch>
              </a:blipFill>
            </p:spPr>
            <p:txBody>
              <a:bodyPr/>
              <a:lstStyle/>
              <a:p>
                <a:r>
                  <a:rPr lang="en-US">
                    <a:noFill/>
                  </a:rPr>
                  <a:t> </a:t>
                </a:r>
              </a:p>
            </p:txBody>
          </p:sp>
        </mc:Fallback>
      </mc:AlternateContent>
    </p:spTree>
    <p:extLst>
      <p:ext uri="{BB962C8B-B14F-4D97-AF65-F5344CB8AC3E}">
        <p14:creationId xmlns:p14="http://schemas.microsoft.com/office/powerpoint/2010/main" val="4274417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47828-CEE2-44B8-A81D-8269F815637A}"/>
              </a:ext>
            </a:extLst>
          </p:cNvPr>
          <p:cNvSpPr>
            <a:spLocks noGrp="1"/>
          </p:cNvSpPr>
          <p:nvPr>
            <p:ph type="title"/>
          </p:nvPr>
        </p:nvSpPr>
        <p:spPr/>
        <p:txBody>
          <a:bodyPr/>
          <a:lstStyle/>
          <a:p>
            <a:r>
              <a:rPr lang="en-US" dirty="0"/>
              <a:t>Stability of Householder QR</a:t>
            </a:r>
          </a:p>
        </p:txBody>
      </p:sp>
      <p:sp>
        <p:nvSpPr>
          <p:cNvPr id="3" name="Content Placeholder 2">
            <a:extLst>
              <a:ext uri="{FF2B5EF4-FFF2-40B4-BE49-F238E27FC236}">
                <a16:creationId xmlns:a16="http://schemas.microsoft.com/office/drawing/2014/main" id="{DA282158-F970-46DE-9F01-02E25ED9F698}"/>
              </a:ext>
            </a:extLst>
          </p:cNvPr>
          <p:cNvSpPr>
            <a:spLocks noGrp="1"/>
          </p:cNvSpPr>
          <p:nvPr>
            <p:ph idx="1"/>
          </p:nvPr>
        </p:nvSpPr>
        <p:spPr/>
        <p:txBody>
          <a:bodyPr/>
          <a:lstStyle/>
          <a:p>
            <a:pPr marL="0" indent="0">
              <a:buNone/>
            </a:pPr>
            <a:r>
              <a:rPr lang="en-US" dirty="0"/>
              <a:t>In the next slides we are going to experimentally explore the remarkable backward stability of Householder QR algorithm, and its use to solve linear systems. </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AD5A1E6-B2C6-45D9-A595-AD5D67F8D71F}"/>
              </a:ext>
            </a:extLst>
          </p:cNvPr>
          <p:cNvPicPr>
            <a:picLocks noChangeAspect="1"/>
          </p:cNvPicPr>
          <p:nvPr/>
        </p:nvPicPr>
        <p:blipFill>
          <a:blip r:embed="rId2"/>
          <a:stretch>
            <a:fillRect/>
          </a:stretch>
        </p:blipFill>
        <p:spPr>
          <a:xfrm>
            <a:off x="1616852" y="2834655"/>
            <a:ext cx="8613123" cy="2966191"/>
          </a:xfrm>
          <a:prstGeom prst="rect">
            <a:avLst/>
          </a:prstGeom>
        </p:spPr>
      </p:pic>
    </p:spTree>
    <p:extLst>
      <p:ext uri="{BB962C8B-B14F-4D97-AF65-F5344CB8AC3E}">
        <p14:creationId xmlns:p14="http://schemas.microsoft.com/office/powerpoint/2010/main" val="3258763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7ACF-261B-49B9-B053-D0F6D48BF321}"/>
              </a:ext>
            </a:extLst>
          </p:cNvPr>
          <p:cNvSpPr>
            <a:spLocks noGrp="1"/>
          </p:cNvSpPr>
          <p:nvPr>
            <p:ph type="title"/>
          </p:nvPr>
        </p:nvSpPr>
        <p:spPr/>
        <p:txBody>
          <a:bodyPr/>
          <a:lstStyle/>
          <a:p>
            <a:r>
              <a:rPr lang="en-US" dirty="0"/>
              <a:t>Householder QR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5230C0-1700-420E-AA65-CADDA0C718F1}"/>
                  </a:ext>
                </a:extLst>
              </p:cNvPr>
              <p:cNvSpPr>
                <a:spLocks noGrp="1"/>
              </p:cNvSpPr>
              <p:nvPr>
                <p:ph idx="1"/>
              </p:nvPr>
            </p:nvSpPr>
            <p:spPr/>
            <p:txBody>
              <a:bodyPr/>
              <a:lstStyle/>
              <a:p>
                <a:pPr marL="0" indent="0">
                  <a:buNone/>
                </a:pPr>
                <a:r>
                  <a:rPr lang="en-US" dirty="0"/>
                  <a:t>So we constructed a (ill-conditioned) matrix </a:t>
                </a:r>
                <a14:m>
                  <m:oMath xmlns:m="http://schemas.openxmlformats.org/officeDocument/2006/math">
                    <m:r>
                      <a:rPr lang="en-US" b="0" i="1" smtClean="0">
                        <a:latin typeface="Cambria Math" panose="02040503050406030204" pitchFamily="18" charset="0"/>
                      </a:rPr>
                      <m:t>𝐴</m:t>
                    </m:r>
                  </m:oMath>
                </a14:m>
                <a:r>
                  <a:rPr lang="en-US" dirty="0"/>
                  <a:t> with known QR factorization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𝑄𝑅</m:t>
                    </m:r>
                  </m:oMath>
                </a14:m>
                <a:r>
                  <a:rPr lang="en-US" dirty="0"/>
                  <a:t>, and computed Q2 and R2 from Householder QR algorithm. How good are the Q2 and R2 (forward error?)</a:t>
                </a:r>
              </a:p>
              <a:p>
                <a:pPr marL="0" indent="0">
                  <a:buNone/>
                </a:pPr>
                <a:r>
                  <a:rPr lang="en-US" dirty="0"/>
                  <a:t>Not great… we have about 2~3 correct digits.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35230C0-1700-420E-AA65-CADDA0C718F1}"/>
                  </a:ext>
                </a:extLst>
              </p:cNvPr>
              <p:cNvSpPr>
                <a:spLocks noGrp="1" noRot="1" noChangeAspect="1" noMove="1" noResize="1" noEditPoints="1" noAdjustHandles="1" noChangeArrowheads="1" noChangeShapeType="1" noTextEdit="1"/>
              </p:cNvSpPr>
              <p:nvPr>
                <p:ph idx="1"/>
              </p:nvPr>
            </p:nvSpPr>
            <p:spPr>
              <a:blipFill>
                <a:blip r:embed="rId2"/>
                <a:stretch>
                  <a:fillRect l="-1217" t="-21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C7C4648-A884-4B3A-9AEE-D1803876A187}"/>
              </a:ext>
            </a:extLst>
          </p:cNvPr>
          <p:cNvPicPr>
            <a:picLocks noChangeAspect="1"/>
          </p:cNvPicPr>
          <p:nvPr/>
        </p:nvPicPr>
        <p:blipFill>
          <a:blip r:embed="rId3"/>
          <a:stretch>
            <a:fillRect/>
          </a:stretch>
        </p:blipFill>
        <p:spPr>
          <a:xfrm>
            <a:off x="730208" y="3623848"/>
            <a:ext cx="10623592" cy="1959988"/>
          </a:xfrm>
          <a:prstGeom prst="rect">
            <a:avLst/>
          </a:prstGeom>
        </p:spPr>
      </p:pic>
    </p:spTree>
    <p:extLst>
      <p:ext uri="{BB962C8B-B14F-4D97-AF65-F5344CB8AC3E}">
        <p14:creationId xmlns:p14="http://schemas.microsoft.com/office/powerpoint/2010/main" val="412538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A8CB-ABAF-AC43-BE5E-78C580D6D4FA}"/>
              </a:ext>
            </a:extLst>
          </p:cNvPr>
          <p:cNvSpPr>
            <a:spLocks noGrp="1"/>
          </p:cNvSpPr>
          <p:nvPr>
            <p:ph type="title"/>
          </p:nvPr>
        </p:nvSpPr>
        <p:spPr/>
        <p:txBody>
          <a:bodyPr/>
          <a:lstStyle/>
          <a:p>
            <a:r>
              <a:rPr lang="en-US" dirty="0"/>
              <a:t>Error is Life</a:t>
            </a:r>
          </a:p>
        </p:txBody>
      </p:sp>
      <p:sp>
        <p:nvSpPr>
          <p:cNvPr id="3" name="Content Placeholder 2">
            <a:extLst>
              <a:ext uri="{FF2B5EF4-FFF2-40B4-BE49-F238E27FC236}">
                <a16:creationId xmlns:a16="http://schemas.microsoft.com/office/drawing/2014/main" id="{F2B61E2C-4A12-1F4A-98DD-49CE929CAF1F}"/>
              </a:ext>
            </a:extLst>
          </p:cNvPr>
          <p:cNvSpPr>
            <a:spLocks noGrp="1"/>
          </p:cNvSpPr>
          <p:nvPr>
            <p:ph idx="1"/>
          </p:nvPr>
        </p:nvSpPr>
        <p:spPr/>
        <p:txBody>
          <a:bodyPr/>
          <a:lstStyle/>
          <a:p>
            <a:r>
              <a:rPr lang="en-US" dirty="0"/>
              <a:t>Mathematics vs. Numerical Analysis (Richard W. Hamming):</a:t>
            </a:r>
          </a:p>
          <a:p>
            <a:pPr lvl="1"/>
            <a:r>
              <a:rPr lang="en-US" dirty="0"/>
              <a:t>Mathematics routinely work with </a:t>
            </a:r>
            <a:r>
              <a:rPr lang="en-US" b="1" dirty="0"/>
              <a:t>infinite</a:t>
            </a:r>
            <a:r>
              <a:rPr lang="en-US" dirty="0"/>
              <a:t> representations for numbers and process (real numbers, limits, </a:t>
            </a:r>
            <a:r>
              <a:rPr lang="en-US" dirty="0" err="1"/>
              <a:t>etc</a:t>
            </a:r>
            <a:r>
              <a:rPr lang="en-US" dirty="0"/>
              <a:t>)</a:t>
            </a:r>
          </a:p>
          <a:p>
            <a:pPr lvl="1"/>
            <a:r>
              <a:rPr lang="en-US" dirty="0"/>
              <a:t>Numerical Analysis: digital computer can only model </a:t>
            </a:r>
            <a:r>
              <a:rPr lang="en-US" b="1" dirty="0"/>
              <a:t>finite</a:t>
            </a:r>
            <a:r>
              <a:rPr lang="en-US" dirty="0"/>
              <a:t> representations.</a:t>
            </a:r>
          </a:p>
          <a:p>
            <a:pPr lvl="2"/>
            <a:r>
              <a:rPr lang="en-US" dirty="0"/>
              <a:t>Finite representation of numbers: </a:t>
            </a:r>
            <a:r>
              <a:rPr lang="en-US" b="1" dirty="0" err="1"/>
              <a:t>roundoff</a:t>
            </a:r>
            <a:r>
              <a:rPr lang="en-US" b="1" dirty="0"/>
              <a:t> error</a:t>
            </a:r>
            <a:r>
              <a:rPr lang="en-US" dirty="0"/>
              <a:t> </a:t>
            </a:r>
          </a:p>
          <a:p>
            <a:pPr lvl="2"/>
            <a:r>
              <a:rPr lang="en-US" dirty="0"/>
              <a:t>Finite representation of processes: </a:t>
            </a:r>
            <a:r>
              <a:rPr lang="en-US" b="1" dirty="0"/>
              <a:t>truncation error </a:t>
            </a:r>
          </a:p>
          <a:p>
            <a:r>
              <a:rPr lang="en-US" dirty="0"/>
              <a:t>The difference is rather fundamental: </a:t>
            </a:r>
          </a:p>
          <a:p>
            <a:pPr lvl="1"/>
            <a:r>
              <a:rPr lang="en-US" dirty="0"/>
              <a:t>Numerical computations are “approximate computing”</a:t>
            </a:r>
          </a:p>
          <a:p>
            <a:pPr lvl="1"/>
            <a:r>
              <a:rPr lang="en-US" dirty="0"/>
              <a:t>Mathematical equivalent computations lead to very different numerical computations: </a:t>
            </a:r>
            <a:r>
              <a:rPr lang="en-US" b="1" dirty="0"/>
              <a:t>numerical analysis</a:t>
            </a:r>
          </a:p>
          <a:p>
            <a:pPr lvl="1"/>
            <a:r>
              <a:rPr lang="en-US" dirty="0"/>
              <a:t>Numerical computations often feel more “art” than science.</a:t>
            </a:r>
          </a:p>
        </p:txBody>
      </p:sp>
    </p:spTree>
    <p:extLst>
      <p:ext uri="{BB962C8B-B14F-4D97-AF65-F5344CB8AC3E}">
        <p14:creationId xmlns:p14="http://schemas.microsoft.com/office/powerpoint/2010/main" val="3235983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BCB6-53FB-455B-80C8-6A026D45DE29}"/>
              </a:ext>
            </a:extLst>
          </p:cNvPr>
          <p:cNvSpPr>
            <a:spLocks noGrp="1"/>
          </p:cNvSpPr>
          <p:nvPr>
            <p:ph type="title"/>
          </p:nvPr>
        </p:nvSpPr>
        <p:spPr/>
        <p:txBody>
          <a:bodyPr/>
          <a:lstStyle/>
          <a:p>
            <a:r>
              <a:rPr lang="en-US" dirty="0"/>
              <a:t>Backward Stability of </a:t>
            </a:r>
            <a:r>
              <a:rPr lang="en-US" dirty="0" err="1"/>
              <a:t>HouseQR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63E1BD-6646-4DF7-9D50-F9C8E2618A9D}"/>
                  </a:ext>
                </a:extLst>
              </p:cNvPr>
              <p:cNvSpPr>
                <a:spLocks noGrp="1"/>
              </p:cNvSpPr>
              <p:nvPr>
                <p:ph idx="1"/>
              </p:nvPr>
            </p:nvSpPr>
            <p:spPr/>
            <p:txBody>
              <a:bodyPr>
                <a:normAutofit/>
              </a:bodyPr>
              <a:lstStyle/>
              <a:p>
                <a:pPr marL="0" indent="0">
                  <a:buNone/>
                </a:pPr>
                <a:r>
                  <a:rPr lang="en-US" dirty="0"/>
                  <a:t>But, if we measure the backward error…</a:t>
                </a:r>
              </a:p>
              <a:p>
                <a:pPr marL="0" indent="0">
                  <a:buNone/>
                </a:pPr>
                <a:endParaRPr lang="en-US" dirty="0"/>
              </a:p>
              <a:p>
                <a:pPr marL="0" indent="0">
                  <a:buNone/>
                </a:pPr>
                <a:endParaRPr lang="en-US" dirty="0"/>
              </a:p>
              <a:p>
                <a:pPr marL="0" indent="0">
                  <a:buNone/>
                </a:pPr>
                <a:endParaRPr lang="en-US" dirty="0"/>
              </a:p>
              <a:p>
                <a:pPr marL="0" indent="0">
                  <a:buNone/>
                </a:pPr>
                <a:r>
                  <a:rPr lang="en-US" dirty="0"/>
                  <a:t>It’s as good as one can get from double precision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m:rPr>
                            <m:sty m:val="p"/>
                          </m:rPr>
                          <a:rPr lang="en-US" b="0" i="0" smtClean="0">
                            <a:latin typeface="Cambria Math" panose="02040503050406030204" pitchFamily="18" charset="0"/>
                          </a:rPr>
                          <m:t>machine</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−16</m:t>
                        </m:r>
                      </m:sup>
                    </m:sSup>
                  </m:oMath>
                </a14:m>
                <a:r>
                  <a:rPr lang="en-US" b="0" dirty="0"/>
                  <a:t>)</a:t>
                </a:r>
                <a:r>
                  <a:rPr lang="en-US" dirty="0"/>
                  <a:t>!! To see how remarkable this is, let’s take a random matrix Q3,R3 that are similarly close to Q,R and see their backward error:</a:t>
                </a:r>
              </a:p>
              <a:p>
                <a:pPr marL="0" indent="0">
                  <a:buNone/>
                </a:pPr>
                <a:endParaRPr lang="en-US" dirty="0"/>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3663E1BD-6646-4DF7-9D50-F9C8E2618A9D}"/>
                  </a:ext>
                </a:extLst>
              </p:cNvPr>
              <p:cNvSpPr>
                <a:spLocks noGrp="1" noRot="1" noChangeAspect="1" noMove="1" noResize="1" noEditPoints="1" noAdjustHandles="1" noChangeArrowheads="1" noChangeShapeType="1" noTextEdit="1"/>
              </p:cNvSpPr>
              <p:nvPr>
                <p:ph idx="1"/>
              </p:nvPr>
            </p:nvSpPr>
            <p:spPr>
              <a:blipFill>
                <a:blip r:embed="rId2"/>
                <a:stretch>
                  <a:fillRect l="-1217" t="-2114" r="-14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27B3911-71EB-4915-B5A3-E4255868E847}"/>
              </a:ext>
            </a:extLst>
          </p:cNvPr>
          <p:cNvPicPr>
            <a:picLocks noChangeAspect="1"/>
          </p:cNvPicPr>
          <p:nvPr/>
        </p:nvPicPr>
        <p:blipFill>
          <a:blip r:embed="rId3"/>
          <a:stretch>
            <a:fillRect/>
          </a:stretch>
        </p:blipFill>
        <p:spPr>
          <a:xfrm>
            <a:off x="838200" y="1905368"/>
            <a:ext cx="10956651" cy="1209500"/>
          </a:xfrm>
          <a:prstGeom prst="rect">
            <a:avLst/>
          </a:prstGeom>
        </p:spPr>
      </p:pic>
    </p:spTree>
    <p:extLst>
      <p:ext uri="{BB962C8B-B14F-4D97-AF65-F5344CB8AC3E}">
        <p14:creationId xmlns:p14="http://schemas.microsoft.com/office/powerpoint/2010/main" val="902996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4854-114C-4254-BC48-D35F89E8970C}"/>
              </a:ext>
            </a:extLst>
          </p:cNvPr>
          <p:cNvSpPr>
            <a:spLocks noGrp="1"/>
          </p:cNvSpPr>
          <p:nvPr>
            <p:ph type="title"/>
          </p:nvPr>
        </p:nvSpPr>
        <p:spPr/>
        <p:txBody>
          <a:bodyPr/>
          <a:lstStyle/>
          <a:p>
            <a:r>
              <a:rPr lang="en-US" dirty="0"/>
              <a:t>“Diabolically 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197493-C403-45A2-97A8-507AB07D1177}"/>
                  </a:ext>
                </a:extLst>
              </p:cNvPr>
              <p:cNvSpPr>
                <a:spLocks noGrp="1"/>
              </p:cNvSpPr>
              <p:nvPr>
                <p:ph idx="1"/>
              </p:nvPr>
            </p:nvSpPr>
            <p:spPr/>
            <p:txBody>
              <a:bodyPr>
                <a:normAutofit fontScale="92500" lnSpcReduction="10000"/>
              </a:bodyPr>
              <a:lstStyle/>
              <a:p>
                <a:pPr marL="0" indent="0">
                  <a:buNone/>
                </a:pPr>
                <a:r>
                  <a:rPr lang="en-US" dirty="0"/>
                  <a:t>Our </a:t>
                </a:r>
                <a:r>
                  <a:rPr lang="en-US" dirty="0" err="1"/>
                  <a:t>HouseQR</a:t>
                </a:r>
                <a:r>
                  <a:rPr lang="en-US" dirty="0"/>
                  <a:t> algorithm picks a quite special pair of Q2,R2! Although they look rather different than the real Q,R, their product is the same and </a:t>
                </a:r>
                <a14:m>
                  <m:oMath xmlns:m="http://schemas.openxmlformats.org/officeDocument/2006/math">
                    <m:r>
                      <a:rPr lang="en-US" b="0" i="1" smtClean="0">
                        <a:latin typeface="Cambria Math" panose="02040503050406030204" pitchFamily="18" charset="0"/>
                      </a:rPr>
                      <m:t>𝑄𝑅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shows that </a:t>
                </a:r>
                <a:r>
                  <a:rPr lang="en-US" b="1" dirty="0" err="1"/>
                  <a:t>HouseQR</a:t>
                </a:r>
                <a:r>
                  <a:rPr lang="en-US" b="1" dirty="0"/>
                  <a:t> is backward stable</a:t>
                </a:r>
                <a:r>
                  <a:rPr lang="en-US" dirty="0"/>
                  <a:t>; the inaccurate Q2,R2 is entirely due to the ill-condition of the QR problem (with this specific A with large condition number).</a:t>
                </a:r>
              </a:p>
            </p:txBody>
          </p:sp>
        </mc:Choice>
        <mc:Fallback xmlns="">
          <p:sp>
            <p:nvSpPr>
              <p:cNvPr id="3" name="Content Placeholder 2">
                <a:extLst>
                  <a:ext uri="{FF2B5EF4-FFF2-40B4-BE49-F238E27FC236}">
                    <a16:creationId xmlns:a16="http://schemas.microsoft.com/office/drawing/2014/main" id="{9B197493-C403-45A2-97A8-507AB07D1177}"/>
                  </a:ext>
                </a:extLst>
              </p:cNvPr>
              <p:cNvSpPr>
                <a:spLocks noGrp="1" noRot="1" noChangeAspect="1" noMove="1" noResize="1" noEditPoints="1" noAdjustHandles="1" noChangeArrowheads="1" noChangeShapeType="1" noTextEdit="1"/>
              </p:cNvSpPr>
              <p:nvPr>
                <p:ph idx="1"/>
              </p:nvPr>
            </p:nvSpPr>
            <p:spPr>
              <a:blipFill>
                <a:blip r:embed="rId2"/>
                <a:stretch>
                  <a:fillRect l="-1043" t="-2736" r="-986" b="-8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AF330BA-5A7C-4A6E-BE76-D73A5EDA5DBD}"/>
              </a:ext>
            </a:extLst>
          </p:cNvPr>
          <p:cNvPicPr>
            <a:picLocks noChangeAspect="1"/>
          </p:cNvPicPr>
          <p:nvPr/>
        </p:nvPicPr>
        <p:blipFill>
          <a:blip r:embed="rId3"/>
          <a:stretch>
            <a:fillRect/>
          </a:stretch>
        </p:blipFill>
        <p:spPr>
          <a:xfrm>
            <a:off x="838200" y="2365525"/>
            <a:ext cx="9733415" cy="2570295"/>
          </a:xfrm>
          <a:prstGeom prst="rect">
            <a:avLst/>
          </a:prstGeom>
        </p:spPr>
      </p:pic>
    </p:spTree>
    <p:extLst>
      <p:ext uri="{BB962C8B-B14F-4D97-AF65-F5344CB8AC3E}">
        <p14:creationId xmlns:p14="http://schemas.microsoft.com/office/powerpoint/2010/main" val="281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BF9B-F083-D548-B7A3-D47822F36709}"/>
              </a:ext>
            </a:extLst>
          </p:cNvPr>
          <p:cNvSpPr>
            <a:spLocks noGrp="1"/>
          </p:cNvSpPr>
          <p:nvPr>
            <p:ph type="title"/>
          </p:nvPr>
        </p:nvSpPr>
        <p:spPr/>
        <p:txBody>
          <a:bodyPr/>
          <a:lstStyle/>
          <a:p>
            <a:r>
              <a:rPr lang="en-US" dirty="0" err="1"/>
              <a:t>HouseQR</a:t>
            </a:r>
            <a:r>
              <a:rPr lang="en-US" dirty="0"/>
              <a:t> backward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DA6E4F-9656-C448-BBE1-1C067B119C11}"/>
                  </a:ext>
                </a:extLst>
              </p:cNvPr>
              <p:cNvSpPr>
                <a:spLocks noGrp="1"/>
              </p:cNvSpPr>
              <p:nvPr>
                <p:ph idx="1"/>
              </p:nvPr>
            </p:nvSpPr>
            <p:spPr/>
            <p:txBody>
              <a:bodyPr/>
              <a:lstStyle/>
              <a:p>
                <a:pPr marL="0" indent="0">
                  <a:buNone/>
                </a:pPr>
                <a:r>
                  <a:rPr lang="en-US" dirty="0"/>
                  <a:t>We state here without proof that, </a:t>
                </a:r>
                <a:r>
                  <a:rPr lang="en-US" dirty="0" err="1"/>
                  <a:t>HouseQR</a:t>
                </a:r>
                <a:r>
                  <a:rPr lang="en-US" dirty="0"/>
                  <a:t> is backward stable, </a:t>
                </a:r>
                <a:r>
                  <a:rPr lang="en-US" b="1" dirty="0"/>
                  <a:t>only if you compute the implicit Q. </a:t>
                </a:r>
                <a:endParaRPr lang="en-US" dirty="0"/>
              </a:p>
              <a:p>
                <a:pPr marL="0" indent="0">
                  <a:buNone/>
                </a:pPr>
                <a:r>
                  <a:rPr lang="en-US" dirty="0"/>
                  <a:t>Precisely what this means is like this:</a:t>
                </a:r>
              </a:p>
              <a:p>
                <a:pPr marL="0" indent="0">
                  <a:buNone/>
                </a:pPr>
                <a:r>
                  <a:rPr lang="en-US" dirty="0"/>
                  <a:t>Let</a:t>
                </a:r>
                <a14:m>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oMath>
                </a14:m>
                <a:r>
                  <a:rPr lang="en-US" dirty="0"/>
                  <a:t> be the factors computed by </a:t>
                </a:r>
                <a:r>
                  <a:rPr lang="en-US" dirty="0" err="1"/>
                  <a:t>HouseQR</a:t>
                </a:r>
                <a:r>
                  <a:rPr lang="en-US" dirty="0"/>
                  <a:t> algorithm, where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r>
                      <a:rPr lang="en-US" b="0" i="1" dirty="0" smtClean="0">
                        <a:latin typeface="Cambria Math" panose="02040503050406030204" pitchFamily="18" charset="0"/>
                      </a:rPr>
                      <m:t> </m:t>
                    </m:r>
                  </m:oMath>
                </a14:m>
                <a:r>
                  <a:rPr lang="en-US" dirty="0"/>
                  <a:t>is the </a:t>
                </a:r>
                <a:r>
                  <a:rPr lang="en-US" b="1" dirty="0"/>
                  <a:t>orthogonal</a:t>
                </a:r>
                <a:r>
                  <a:rPr lang="en-US" dirty="0"/>
                  <a:t> matrix implicitly formed by the Householder vectors: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1</m:t>
                            </m:r>
                          </m:sub>
                        </m:sSub>
                      </m:e>
                    </m:acc>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2</m:t>
                            </m:r>
                          </m:sub>
                        </m:sSub>
                      </m:e>
                    </m:acc>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𝑛</m:t>
                            </m:r>
                          </m:sub>
                        </m:sSub>
                      </m:e>
                    </m:acc>
                  </m:oMath>
                </a14:m>
                <a:r>
                  <a:rPr lang="en-US" dirty="0"/>
                  <a:t>. Then the computed factors satisfy:</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𝑅</m:t>
                          </m:r>
                        </m:e>
                      </m:acc>
                      <m:r>
                        <a:rPr lang="en-US" b="0" i="1" dirty="0" smtClean="0">
                          <a:latin typeface="Cambria Math" panose="02040503050406030204" pitchFamily="18" charset="0"/>
                        </a:rPr>
                        <m:t>=</m:t>
                      </m:r>
                      <m:r>
                        <a:rPr lang="en-US" b="0" i="1" dirty="0" smtClean="0">
                          <a:latin typeface="Cambria Math" panose="02040503050406030204" pitchFamily="18" charset="0"/>
                        </a:rPr>
                        <m:t>𝐴</m:t>
                      </m:r>
                      <m:r>
                        <a:rPr lang="en-US" b="0" i="1" dirty="0" smtClean="0">
                          <a:latin typeface="Cambria Math" panose="02040503050406030204" pitchFamily="18" charset="0"/>
                        </a:rPr>
                        <m:t>+</m:t>
                      </m:r>
                      <m:r>
                        <a:rPr lang="en-US" b="0" i="1" dirty="0" smtClean="0">
                          <a:latin typeface="Cambria Math" panose="02040503050406030204" pitchFamily="18" charset="0"/>
                        </a:rPr>
                        <m:t>𝛿</m:t>
                      </m:r>
                      <m:r>
                        <a:rPr lang="en-US" b="0" i="1" dirty="0" smtClean="0">
                          <a:latin typeface="Cambria Math" panose="02040503050406030204" pitchFamily="18" charset="0"/>
                        </a:rPr>
                        <m:t>𝐴</m:t>
                      </m:r>
                      <m:r>
                        <a:rPr lang="en-US" b="0" i="1" dirty="0" smtClean="0">
                          <a:latin typeface="Cambria Math" panose="02040503050406030204" pitchFamily="18" charset="0"/>
                        </a:rPr>
                        <m:t>, </m:t>
                      </m:r>
                      <m:f>
                        <m:fPr>
                          <m:ctrlPr>
                            <a:rPr lang="en-US" b="0" i="1" dirty="0" smtClean="0">
                              <a:latin typeface="Cambria Math" panose="02040503050406030204" pitchFamily="18" charset="0"/>
                            </a:rPr>
                          </m:ctrlPr>
                        </m:fPr>
                        <m:num>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𝛿</m:t>
                              </m:r>
                              <m:r>
                                <a:rPr lang="en-US" b="0" i="1" dirty="0" smtClean="0">
                                  <a:latin typeface="Cambria Math" panose="02040503050406030204" pitchFamily="18" charset="0"/>
                                </a:rPr>
                                <m:t>𝐴</m:t>
                              </m:r>
                            </m:e>
                          </m:d>
                        </m:num>
                        <m:den>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den>
                      </m:f>
                      <m:r>
                        <a:rPr lang="en-US" b="0" i="1" dirty="0" smtClean="0">
                          <a:latin typeface="Cambria Math" panose="02040503050406030204" pitchFamily="18" charset="0"/>
                        </a:rPr>
                        <m:t>=</m:t>
                      </m:r>
                      <m:r>
                        <a:rPr lang="en-US" b="0" i="1" dirty="0" smtClean="0">
                          <a:latin typeface="Cambria Math" panose="02040503050406030204" pitchFamily="18" charset="0"/>
                        </a:rPr>
                        <m:t>𝑂</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𝜖</m:t>
                          </m:r>
                        </m:e>
                        <m:sub>
                          <m:r>
                            <m:rPr>
                              <m:sty m:val="p"/>
                            </m:rPr>
                            <a:rPr lang="en-US" b="0" i="0" dirty="0" smtClean="0">
                              <a:latin typeface="Cambria Math" panose="02040503050406030204" pitchFamily="18" charset="0"/>
                            </a:rPr>
                            <m:t>ma</m:t>
                          </m:r>
                          <m:r>
                            <m:rPr>
                              <m:sty m:val="p"/>
                            </m:rPr>
                            <a:rPr lang="en-US" b="0" i="1" dirty="0" smtClean="0">
                              <a:latin typeface="Cambria Math" panose="02040503050406030204" pitchFamily="18" charset="0"/>
                            </a:rPr>
                            <m:t>ch</m:t>
                          </m:r>
                          <m:r>
                            <m:rPr>
                              <m:sty m:val="p"/>
                            </m:rPr>
                            <a:rPr lang="en-US" b="0" i="0" dirty="0" smtClean="0">
                              <a:latin typeface="Cambria Math" panose="02040503050406030204" pitchFamily="18" charset="0"/>
                            </a:rPr>
                            <m:t>ine</m:t>
                          </m:r>
                        </m:sub>
                      </m:sSub>
                      <m:r>
                        <a:rPr lang="en-US" b="0" i="1" dirty="0" smtClean="0">
                          <a:latin typeface="Cambria Math" panose="02040503050406030204" pitchFamily="18" charset="0"/>
                        </a:rPr>
                        <m:t>)</m:t>
                      </m:r>
                    </m:oMath>
                  </m:oMathPara>
                </a14:m>
                <a:endParaRPr lang="en-US" dirty="0"/>
              </a:p>
              <a:p>
                <a:pPr marL="0" indent="0">
                  <a:buNone/>
                </a:pPr>
                <a:r>
                  <a:rPr lang="en-US" dirty="0"/>
                  <a:t>If you form the explicit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oMath>
                </a14:m>
                <a:r>
                  <a:rPr lang="en-US" dirty="0"/>
                  <a:t>, you lose this backward stability. </a:t>
                </a:r>
              </a:p>
            </p:txBody>
          </p:sp>
        </mc:Choice>
        <mc:Fallback xmlns="">
          <p:sp>
            <p:nvSpPr>
              <p:cNvPr id="3" name="Content Placeholder 2">
                <a:extLst>
                  <a:ext uri="{FF2B5EF4-FFF2-40B4-BE49-F238E27FC236}">
                    <a16:creationId xmlns:a16="http://schemas.microsoft.com/office/drawing/2014/main" id="{73DA6E4F-9656-C448-BBE1-1C067B119C11}"/>
                  </a:ext>
                </a:extLst>
              </p:cNvPr>
              <p:cNvSpPr>
                <a:spLocks noGrp="1" noRot="1" noChangeAspect="1" noMove="1" noResize="1" noEditPoints="1" noAdjustHandles="1" noChangeArrowheads="1" noChangeShapeType="1" noTextEdit="1"/>
              </p:cNvSpPr>
              <p:nvPr>
                <p:ph idx="1"/>
              </p:nvPr>
            </p:nvSpPr>
            <p:spPr>
              <a:blipFill>
                <a:blip r:embed="rId2"/>
                <a:stretch>
                  <a:fillRect l="-1086" t="-1809"/>
                </a:stretch>
              </a:blipFill>
            </p:spPr>
            <p:txBody>
              <a:bodyPr/>
              <a:lstStyle/>
              <a:p>
                <a:r>
                  <a:rPr lang="en-US">
                    <a:noFill/>
                  </a:rPr>
                  <a:t> </a:t>
                </a:r>
              </a:p>
            </p:txBody>
          </p:sp>
        </mc:Fallback>
      </mc:AlternateContent>
    </p:spTree>
    <p:extLst>
      <p:ext uri="{BB962C8B-B14F-4D97-AF65-F5344CB8AC3E}">
        <p14:creationId xmlns:p14="http://schemas.microsoft.com/office/powerpoint/2010/main" val="1277049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0DDD-DE21-42AA-9FD4-734A6C8A975C}"/>
              </a:ext>
            </a:extLst>
          </p:cNvPr>
          <p:cNvSpPr>
            <a:spLocks noGrp="1"/>
          </p:cNvSpPr>
          <p:nvPr>
            <p:ph type="title"/>
          </p:nvPr>
        </p:nvSpPr>
        <p:spPr/>
        <p:txBody>
          <a:bodyPr/>
          <a:lstStyle/>
          <a:p>
            <a:r>
              <a:rPr lang="en-US" dirty="0" err="1"/>
              <a:t>HouseQR</a:t>
            </a:r>
            <a:r>
              <a:rPr lang="en-US" dirty="0"/>
              <a:t> as Linear Solver</a:t>
            </a:r>
          </a:p>
        </p:txBody>
      </p:sp>
      <p:sp>
        <p:nvSpPr>
          <p:cNvPr id="3" name="Content Placeholder 2">
            <a:extLst>
              <a:ext uri="{FF2B5EF4-FFF2-40B4-BE49-F238E27FC236}">
                <a16:creationId xmlns:a16="http://schemas.microsoft.com/office/drawing/2014/main" id="{DCF4B960-D131-4548-8907-59C41805B8F3}"/>
              </a:ext>
            </a:extLst>
          </p:cNvPr>
          <p:cNvSpPr>
            <a:spLocks noGrp="1"/>
          </p:cNvSpPr>
          <p:nvPr>
            <p:ph idx="1"/>
          </p:nvPr>
        </p:nvSpPr>
        <p:spPr/>
        <p:txBody>
          <a:bodyPr>
            <a:normAutofit lnSpcReduction="10000"/>
          </a:bodyPr>
          <a:lstStyle/>
          <a:p>
            <a:pPr marL="0" indent="0">
              <a:buNone/>
            </a:pPr>
            <a:r>
              <a:rPr lang="en-US" dirty="0"/>
              <a:t>In fact we can prove that </a:t>
            </a:r>
            <a:r>
              <a:rPr lang="en-US" dirty="0" err="1"/>
              <a:t>HouseQR</a:t>
            </a:r>
            <a:r>
              <a:rPr lang="en-US" dirty="0"/>
              <a:t> is backward stable as a theorem (which we don’t go into). </a:t>
            </a:r>
          </a:p>
          <a:p>
            <a:pPr marL="0" indent="0">
              <a:buNone/>
            </a:pPr>
            <a:r>
              <a:rPr lang="en-US" dirty="0"/>
              <a:t>Now, because QR factorization is seldom the ends itself, but a means to some ends, we consider the algorithm to use </a:t>
            </a:r>
            <a:r>
              <a:rPr lang="en-US" dirty="0" err="1"/>
              <a:t>HouseQR</a:t>
            </a:r>
            <a:r>
              <a:rPr lang="en-US" dirty="0"/>
              <a:t> to solve (square) linear system: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Is it backward stable, assuming every step is backward stable?</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E13750E-86B4-4BB1-8929-142E19D7CF6D}"/>
              </a:ext>
            </a:extLst>
          </p:cNvPr>
          <p:cNvPicPr>
            <a:picLocks noChangeAspect="1"/>
          </p:cNvPicPr>
          <p:nvPr/>
        </p:nvPicPr>
        <p:blipFill>
          <a:blip r:embed="rId2"/>
          <a:stretch>
            <a:fillRect/>
          </a:stretch>
        </p:blipFill>
        <p:spPr>
          <a:xfrm>
            <a:off x="838200" y="3217053"/>
            <a:ext cx="7979805" cy="2257785"/>
          </a:xfrm>
          <a:prstGeom prst="rect">
            <a:avLst/>
          </a:prstGeom>
        </p:spPr>
      </p:pic>
    </p:spTree>
    <p:extLst>
      <p:ext uri="{BB962C8B-B14F-4D97-AF65-F5344CB8AC3E}">
        <p14:creationId xmlns:p14="http://schemas.microsoft.com/office/powerpoint/2010/main" val="1156885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ADAF-F87A-49B8-89AB-B7D1FAA005E6}"/>
              </a:ext>
            </a:extLst>
          </p:cNvPr>
          <p:cNvSpPr>
            <a:spLocks noGrp="1"/>
          </p:cNvSpPr>
          <p:nvPr>
            <p:ph type="title"/>
          </p:nvPr>
        </p:nvSpPr>
        <p:spPr/>
        <p:txBody>
          <a:bodyPr/>
          <a:lstStyle/>
          <a:p>
            <a:r>
              <a:rPr lang="en-US" dirty="0"/>
              <a:t>Stability of Least Square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43192F-5AC4-4F3E-8D77-CFFAE018AD50}"/>
                  </a:ext>
                </a:extLst>
              </p:cNvPr>
              <p:cNvSpPr>
                <a:spLocks noGrp="1"/>
              </p:cNvSpPr>
              <p:nvPr>
                <p:ph idx="1"/>
              </p:nvPr>
            </p:nvSpPr>
            <p:spPr/>
            <p:txBody>
              <a:bodyPr>
                <a:normAutofit lnSpcReduction="10000"/>
              </a:bodyPr>
              <a:lstStyle/>
              <a:p>
                <a:pPr marL="0" indent="0">
                  <a:buNone/>
                </a:pPr>
                <a:r>
                  <a:rPr lang="en-US" dirty="0"/>
                  <a:t>There are at least four algorithms to solve least square problems: normal equation, </a:t>
                </a:r>
                <a:r>
                  <a:rPr lang="en-US" dirty="0" err="1"/>
                  <a:t>HouseQR</a:t>
                </a:r>
                <a:r>
                  <a:rPr lang="en-US" dirty="0"/>
                  <a:t>, Gram-Schmidt, and the SVD.</a:t>
                </a:r>
              </a:p>
              <a:p>
                <a:pPr marL="0" indent="0">
                  <a:buNone/>
                </a:pPr>
                <a:r>
                  <a:rPr lang="en-US" dirty="0"/>
                  <a:t>Are they (backward) stable? Let’s experiment.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We manufacture a low-degree polynomial least square fitting problem with a know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15</m:t>
                        </m:r>
                      </m:sub>
                    </m:sSub>
                    <m:r>
                      <a:rPr lang="en-US" b="0" i="1" smtClean="0">
                        <a:latin typeface="Cambria Math" panose="02040503050406030204" pitchFamily="18" charset="0"/>
                      </a:rPr>
                      <m:t>=1</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643192F-5AC4-4F3E-8D77-CFFAE018AD50}"/>
                  </a:ext>
                </a:extLst>
              </p:cNvPr>
              <p:cNvSpPr>
                <a:spLocks noGrp="1" noRot="1" noChangeAspect="1" noMove="1" noResize="1" noEditPoints="1" noAdjustHandles="1" noChangeArrowheads="1" noChangeShapeType="1" noTextEdit="1"/>
              </p:cNvSpPr>
              <p:nvPr>
                <p:ph idx="1"/>
              </p:nvPr>
            </p:nvSpPr>
            <p:spPr>
              <a:blipFill>
                <a:blip r:embed="rId2"/>
                <a:stretch>
                  <a:fillRect l="-1217" t="-2985" r="-1565" b="-261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6B0F4DA-06CF-42E6-A55F-BCED4FD8DC5D}"/>
              </a:ext>
            </a:extLst>
          </p:cNvPr>
          <p:cNvPicPr>
            <a:picLocks noChangeAspect="1"/>
          </p:cNvPicPr>
          <p:nvPr/>
        </p:nvPicPr>
        <p:blipFill>
          <a:blip r:embed="rId3"/>
          <a:stretch>
            <a:fillRect/>
          </a:stretch>
        </p:blipFill>
        <p:spPr>
          <a:xfrm>
            <a:off x="950734" y="2612502"/>
            <a:ext cx="9345854" cy="2504797"/>
          </a:xfrm>
          <a:prstGeom prst="rect">
            <a:avLst/>
          </a:prstGeom>
        </p:spPr>
      </p:pic>
    </p:spTree>
    <p:extLst>
      <p:ext uri="{BB962C8B-B14F-4D97-AF65-F5344CB8AC3E}">
        <p14:creationId xmlns:p14="http://schemas.microsoft.com/office/powerpoint/2010/main" val="2407297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7A82A-B045-4825-A0DF-0D0A7562D0D2}"/>
              </a:ext>
            </a:extLst>
          </p:cNvPr>
          <p:cNvSpPr>
            <a:spLocks noGrp="1"/>
          </p:cNvSpPr>
          <p:nvPr>
            <p:ph type="title"/>
          </p:nvPr>
        </p:nvSpPr>
        <p:spPr/>
        <p:txBody>
          <a:bodyPr/>
          <a:lstStyle/>
          <a:p>
            <a:r>
              <a:rPr lang="en-US" dirty="0"/>
              <a:t>The conditions of this LLS</a:t>
            </a:r>
          </a:p>
        </p:txBody>
      </p:sp>
      <p:pic>
        <p:nvPicPr>
          <p:cNvPr id="4" name="Content Placeholder 3">
            <a:extLst>
              <a:ext uri="{FF2B5EF4-FFF2-40B4-BE49-F238E27FC236}">
                <a16:creationId xmlns:a16="http://schemas.microsoft.com/office/drawing/2014/main" id="{A1DDF9CB-799F-4764-9B21-B51AF2A22ED5}"/>
              </a:ext>
            </a:extLst>
          </p:cNvPr>
          <p:cNvPicPr>
            <a:picLocks noGrp="1" noChangeAspect="1"/>
          </p:cNvPicPr>
          <p:nvPr>
            <p:ph idx="1"/>
          </p:nvPr>
        </p:nvPicPr>
        <p:blipFill>
          <a:blip r:embed="rId2"/>
          <a:stretch>
            <a:fillRect/>
          </a:stretch>
        </p:blipFill>
        <p:spPr>
          <a:xfrm>
            <a:off x="962846" y="1238395"/>
            <a:ext cx="8180650" cy="2470626"/>
          </a:xfrm>
          <a:prstGeom prst="rect">
            <a:avLst/>
          </a:prstGeom>
        </p:spPr>
      </p:pic>
      <p:pic>
        <p:nvPicPr>
          <p:cNvPr id="5" name="Picture 4">
            <a:extLst>
              <a:ext uri="{FF2B5EF4-FFF2-40B4-BE49-F238E27FC236}">
                <a16:creationId xmlns:a16="http://schemas.microsoft.com/office/drawing/2014/main" id="{14BC90F0-6B5C-4501-B062-F432254B4CB0}"/>
              </a:ext>
            </a:extLst>
          </p:cNvPr>
          <p:cNvPicPr>
            <a:picLocks noChangeAspect="1"/>
          </p:cNvPicPr>
          <p:nvPr/>
        </p:nvPicPr>
        <p:blipFill>
          <a:blip r:embed="rId3"/>
          <a:stretch>
            <a:fillRect/>
          </a:stretch>
        </p:blipFill>
        <p:spPr>
          <a:xfrm>
            <a:off x="1065790" y="4203865"/>
            <a:ext cx="4957416" cy="1704600"/>
          </a:xfrm>
          <a:prstGeom prst="rect">
            <a:avLst/>
          </a:prstGeom>
        </p:spPr>
      </p:pic>
    </p:spTree>
    <p:extLst>
      <p:ext uri="{BB962C8B-B14F-4D97-AF65-F5344CB8AC3E}">
        <p14:creationId xmlns:p14="http://schemas.microsoft.com/office/powerpoint/2010/main" val="1608443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423F-4E2B-4AD2-AC82-CE09E597383D}"/>
              </a:ext>
            </a:extLst>
          </p:cNvPr>
          <p:cNvSpPr>
            <a:spLocks noGrp="1"/>
          </p:cNvSpPr>
          <p:nvPr>
            <p:ph type="title"/>
          </p:nvPr>
        </p:nvSpPr>
        <p:spPr/>
        <p:txBody>
          <a:bodyPr/>
          <a:lstStyle/>
          <a:p>
            <a:r>
              <a:rPr lang="en-US" dirty="0"/>
              <a:t>Householder Triangularization</a:t>
            </a:r>
          </a:p>
        </p:txBody>
      </p:sp>
      <p:pic>
        <p:nvPicPr>
          <p:cNvPr id="4" name="Content Placeholder 3">
            <a:extLst>
              <a:ext uri="{FF2B5EF4-FFF2-40B4-BE49-F238E27FC236}">
                <a16:creationId xmlns:a16="http://schemas.microsoft.com/office/drawing/2014/main" id="{D7E2E431-D39E-4128-8CBF-C10C6C6932E4}"/>
              </a:ext>
            </a:extLst>
          </p:cNvPr>
          <p:cNvPicPr>
            <a:picLocks noGrp="1" noChangeAspect="1"/>
          </p:cNvPicPr>
          <p:nvPr>
            <p:ph idx="1"/>
          </p:nvPr>
        </p:nvPicPr>
        <p:blipFill>
          <a:blip r:embed="rId2"/>
          <a:stretch>
            <a:fillRect/>
          </a:stretch>
        </p:blipFill>
        <p:spPr>
          <a:xfrm>
            <a:off x="904812" y="1328409"/>
            <a:ext cx="10515600" cy="199720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0DA86-3711-47E7-8E25-43D38AE79E1B}"/>
                  </a:ext>
                </a:extLst>
              </p:cNvPr>
              <p:cNvSpPr txBox="1"/>
              <p:nvPr/>
            </p:nvSpPr>
            <p:spPr>
              <a:xfrm>
                <a:off x="904812" y="3990660"/>
                <a:ext cx="10285991" cy="1815882"/>
              </a:xfrm>
              <a:prstGeom prst="rect">
                <a:avLst/>
              </a:prstGeom>
              <a:noFill/>
            </p:spPr>
            <p:txBody>
              <a:bodyPr wrap="square" rtlCol="0">
                <a:spAutoFit/>
              </a:bodyPr>
              <a:lstStyle/>
              <a:p>
                <a:r>
                  <a:rPr lang="en-US" sz="2800" dirty="0"/>
                  <a:t>How do we make this result? It looks like we get about 7 digits correct; We lost around 9 digits and all of them can be explained by the large numbers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10</m:t>
                        </m:r>
                      </m:sup>
                    </m:sSup>
                    <m:r>
                      <a:rPr lang="en-US" sz="2800" b="0" i="1" smtClean="0">
                        <a:latin typeface="Cambria Math" panose="02040503050406030204" pitchFamily="18" charset="0"/>
                      </a:rPr>
                      <m:t>)</m:t>
                    </m:r>
                  </m:oMath>
                </a14:m>
                <a:r>
                  <a:rPr lang="en-US" sz="2800" dirty="0"/>
                  <a:t> .</a:t>
                </a:r>
              </a:p>
              <a:p>
                <a:r>
                  <a:rPr lang="en-US" sz="2800" dirty="0"/>
                  <a:t>This algorithm is therefore backward stable. </a:t>
                </a:r>
              </a:p>
            </p:txBody>
          </p:sp>
        </mc:Choice>
        <mc:Fallback xmlns="">
          <p:sp>
            <p:nvSpPr>
              <p:cNvPr id="5" name="TextBox 4">
                <a:extLst>
                  <a:ext uri="{FF2B5EF4-FFF2-40B4-BE49-F238E27FC236}">
                    <a16:creationId xmlns:a16="http://schemas.microsoft.com/office/drawing/2014/main" id="{3450DA86-3711-47E7-8E25-43D38AE79E1B}"/>
                  </a:ext>
                </a:extLst>
              </p:cNvPr>
              <p:cNvSpPr txBox="1">
                <a:spLocks noRot="1" noChangeAspect="1" noMove="1" noResize="1" noEditPoints="1" noAdjustHandles="1" noChangeArrowheads="1" noChangeShapeType="1" noTextEdit="1"/>
              </p:cNvSpPr>
              <p:nvPr/>
            </p:nvSpPr>
            <p:spPr>
              <a:xfrm>
                <a:off x="904812" y="3990660"/>
                <a:ext cx="10285991" cy="1815882"/>
              </a:xfrm>
              <a:prstGeom prst="rect">
                <a:avLst/>
              </a:prstGeom>
              <a:blipFill>
                <a:blip r:embed="rId3"/>
                <a:stretch>
                  <a:fillRect l="-1185" t="-3691" b="-8389"/>
                </a:stretch>
              </a:blipFill>
            </p:spPr>
            <p:txBody>
              <a:bodyPr/>
              <a:lstStyle/>
              <a:p>
                <a:r>
                  <a:rPr lang="en-US">
                    <a:noFill/>
                  </a:rPr>
                  <a:t> </a:t>
                </a:r>
              </a:p>
            </p:txBody>
          </p:sp>
        </mc:Fallback>
      </mc:AlternateContent>
    </p:spTree>
    <p:extLst>
      <p:ext uri="{BB962C8B-B14F-4D97-AF65-F5344CB8AC3E}">
        <p14:creationId xmlns:p14="http://schemas.microsoft.com/office/powerpoint/2010/main" val="3956840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84F00-BD97-4831-BCFD-8EAFBDC5B1D0}"/>
              </a:ext>
            </a:extLst>
          </p:cNvPr>
          <p:cNvSpPr>
            <a:spLocks noGrp="1"/>
          </p:cNvSpPr>
          <p:nvPr>
            <p:ph type="title"/>
          </p:nvPr>
        </p:nvSpPr>
        <p:spPr/>
        <p:txBody>
          <a:bodyPr/>
          <a:lstStyle/>
          <a:p>
            <a:r>
              <a:rPr lang="en-US" dirty="0"/>
              <a:t>Factorize the Augmented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8585E-31B8-472E-8183-6401EDB9093E}"/>
                  </a:ext>
                </a:extLst>
              </p:cNvPr>
              <p:cNvSpPr>
                <a:spLocks noGrp="1"/>
              </p:cNvSpPr>
              <p:nvPr>
                <p:ph idx="1"/>
              </p:nvPr>
            </p:nvSpPr>
            <p:spPr/>
            <p:txBody>
              <a:bodyPr/>
              <a:lstStyle/>
              <a:p>
                <a:pPr marL="0" indent="0">
                  <a:buNone/>
                </a:pPr>
                <a:r>
                  <a:rPr lang="en-US" dirty="0"/>
                  <a:t>We can actually avoid explicit computing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𝑇</m:t>
                        </m:r>
                      </m:sup>
                    </m:sSup>
                    <m:r>
                      <a:rPr lang="en-US" b="0" i="1" smtClean="0">
                        <a:latin typeface="Cambria Math" panose="02040503050406030204" pitchFamily="18" charset="0"/>
                      </a:rPr>
                      <m:t>𝑏</m:t>
                    </m:r>
                  </m:oMath>
                </a14:m>
                <a:r>
                  <a:rPr lang="en-US" dirty="0"/>
                  <a:t>, by directly factorizing the augmented matrix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𝑏</m:t>
                        </m:r>
                      </m:e>
                    </m:d>
                  </m:oMath>
                </a14:m>
                <a:r>
                  <a:rPr lang="en-US" dirty="0"/>
                  <a:t> instead of </a:t>
                </a:r>
                <a14:m>
                  <m:oMath xmlns:m="http://schemas.openxmlformats.org/officeDocument/2006/math">
                    <m:r>
                      <a:rPr lang="en-US" b="0" i="1" smtClean="0">
                        <a:latin typeface="Cambria Math" panose="02040503050406030204" pitchFamily="18" charset="0"/>
                      </a:rPr>
                      <m:t>𝐴</m:t>
                    </m:r>
                  </m:oMath>
                </a14:m>
                <a:r>
                  <a:rPr lang="en-US" dirty="0"/>
                  <a:t> alone.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gives us about the same accuracy as before.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098585E-31B8-472E-8183-6401EDB9093E}"/>
                  </a:ext>
                </a:extLst>
              </p:cNvPr>
              <p:cNvSpPr>
                <a:spLocks noGrp="1" noRot="1" noChangeAspect="1" noMove="1" noResize="1" noEditPoints="1" noAdjustHandles="1" noChangeArrowheads="1" noChangeShapeType="1" noTextEdit="1"/>
              </p:cNvSpPr>
              <p:nvPr>
                <p:ph idx="1"/>
              </p:nvPr>
            </p:nvSpPr>
            <p:spPr>
              <a:blipFill>
                <a:blip r:embed="rId2"/>
                <a:stretch>
                  <a:fillRect l="-1217" t="-21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18A50-FA25-423A-A457-E86932E9AFBC}"/>
              </a:ext>
            </a:extLst>
          </p:cNvPr>
          <p:cNvPicPr>
            <a:picLocks noChangeAspect="1"/>
          </p:cNvPicPr>
          <p:nvPr/>
        </p:nvPicPr>
        <p:blipFill>
          <a:blip r:embed="rId3"/>
          <a:stretch>
            <a:fillRect/>
          </a:stretch>
        </p:blipFill>
        <p:spPr>
          <a:xfrm>
            <a:off x="974957" y="2161722"/>
            <a:ext cx="8788736" cy="2396928"/>
          </a:xfrm>
          <a:prstGeom prst="rect">
            <a:avLst/>
          </a:prstGeom>
        </p:spPr>
      </p:pic>
    </p:spTree>
    <p:extLst>
      <p:ext uri="{BB962C8B-B14F-4D97-AF65-F5344CB8AC3E}">
        <p14:creationId xmlns:p14="http://schemas.microsoft.com/office/powerpoint/2010/main" val="760358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0B9B5-1A9A-4265-95C3-A5E6804198F8}"/>
              </a:ext>
            </a:extLst>
          </p:cNvPr>
          <p:cNvSpPr>
            <a:spLocks noGrp="1"/>
          </p:cNvSpPr>
          <p:nvPr>
            <p:ph type="title"/>
          </p:nvPr>
        </p:nvSpPr>
        <p:spPr/>
        <p:txBody>
          <a:bodyPr/>
          <a:lstStyle/>
          <a:p>
            <a:r>
              <a:rPr lang="en-US" dirty="0"/>
              <a:t>How does </a:t>
            </a:r>
            <a:r>
              <a:rPr lang="en-US" dirty="0" err="1"/>
              <a:t>Matlab</a:t>
            </a:r>
            <a:r>
              <a:rPr lang="en-US" dirty="0"/>
              <a:t> solve it</a:t>
            </a:r>
          </a:p>
        </p:txBody>
      </p:sp>
      <p:sp>
        <p:nvSpPr>
          <p:cNvPr id="3" name="Content Placeholder 2">
            <a:extLst>
              <a:ext uri="{FF2B5EF4-FFF2-40B4-BE49-F238E27FC236}">
                <a16:creationId xmlns:a16="http://schemas.microsoft.com/office/drawing/2014/main" id="{EE042BAE-7E23-4CE9-984B-B8CC418156D4}"/>
              </a:ext>
            </a:extLst>
          </p:cNvPr>
          <p:cNvSpPr>
            <a:spLocks noGrp="1"/>
          </p:cNvSpPr>
          <p:nvPr>
            <p:ph idx="1"/>
          </p:nvPr>
        </p:nvSpPr>
        <p:spPr/>
        <p:txBody>
          <a:bodyPr/>
          <a:lstStyle/>
          <a:p>
            <a:pPr marL="0" indent="0">
              <a:buNone/>
            </a:pPr>
            <a:r>
              <a:rPr lang="en-US" dirty="0"/>
              <a:t>Not bad, actually a little bit more accurate than the last two algorithms. </a:t>
            </a:r>
          </a:p>
          <a:p>
            <a:pPr marL="0" indent="0">
              <a:buNone/>
            </a:pPr>
            <a:endParaRPr lang="en-US" dirty="0"/>
          </a:p>
          <a:p>
            <a:pPr marL="0" indent="0">
              <a:buNone/>
            </a:pPr>
            <a:endParaRPr lang="en-US" dirty="0"/>
          </a:p>
          <a:p>
            <a:pPr marL="0" indent="0">
              <a:buNone/>
            </a:pPr>
            <a:endParaRPr lang="en-US" dirty="0"/>
          </a:p>
          <a:p>
            <a:pPr marL="0" indent="0">
              <a:buNone/>
            </a:pPr>
            <a:r>
              <a:rPr lang="en-US" dirty="0"/>
              <a:t>The reason is that </a:t>
            </a:r>
            <a:r>
              <a:rPr lang="en-US" dirty="0" err="1"/>
              <a:t>Matlab</a:t>
            </a:r>
            <a:r>
              <a:rPr lang="en-US" dirty="0"/>
              <a:t> internally uses a column pivoted QR factorization that may work better for ill-conditioned problem.</a:t>
            </a:r>
          </a:p>
        </p:txBody>
      </p:sp>
      <p:pic>
        <p:nvPicPr>
          <p:cNvPr id="4" name="Picture 3">
            <a:extLst>
              <a:ext uri="{FF2B5EF4-FFF2-40B4-BE49-F238E27FC236}">
                <a16:creationId xmlns:a16="http://schemas.microsoft.com/office/drawing/2014/main" id="{84655DD2-93B6-4AFF-9BA4-98DDEEAEA3E7}"/>
              </a:ext>
            </a:extLst>
          </p:cNvPr>
          <p:cNvPicPr>
            <a:picLocks noChangeAspect="1"/>
          </p:cNvPicPr>
          <p:nvPr/>
        </p:nvPicPr>
        <p:blipFill>
          <a:blip r:embed="rId2"/>
          <a:stretch>
            <a:fillRect/>
          </a:stretch>
        </p:blipFill>
        <p:spPr>
          <a:xfrm>
            <a:off x="926511" y="2302622"/>
            <a:ext cx="9079407" cy="1422941"/>
          </a:xfrm>
          <a:prstGeom prst="rect">
            <a:avLst/>
          </a:prstGeom>
        </p:spPr>
      </p:pic>
    </p:spTree>
    <p:extLst>
      <p:ext uri="{BB962C8B-B14F-4D97-AF65-F5344CB8AC3E}">
        <p14:creationId xmlns:p14="http://schemas.microsoft.com/office/powerpoint/2010/main" val="1469287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6F92-4AC7-45EA-9E3D-A09278649BFA}"/>
              </a:ext>
            </a:extLst>
          </p:cNvPr>
          <p:cNvSpPr>
            <a:spLocks noGrp="1"/>
          </p:cNvSpPr>
          <p:nvPr>
            <p:ph type="title"/>
          </p:nvPr>
        </p:nvSpPr>
        <p:spPr/>
        <p:txBody>
          <a:bodyPr/>
          <a:lstStyle/>
          <a:p>
            <a:r>
              <a:rPr lang="en-US" dirty="0"/>
              <a:t>Gram-Schmidt QR for LLS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076C83-CA3F-4CEE-98D9-51103BDB8D12}"/>
                  </a:ext>
                </a:extLst>
              </p:cNvPr>
              <p:cNvSpPr>
                <a:spLocks noGrp="1"/>
              </p:cNvSpPr>
              <p:nvPr>
                <p:ph idx="1"/>
              </p:nvPr>
            </p:nvSpPr>
            <p:spPr/>
            <p:txBody>
              <a:bodyPr>
                <a:normAutofit lnSpcReduction="10000"/>
              </a:bodyPr>
              <a:lstStyle/>
              <a:p>
                <a:pPr marL="0" indent="0">
                  <a:buNone/>
                </a:pPr>
                <a:r>
                  <a:rPr lang="en-US" dirty="0"/>
                  <a:t>How does the modified Gram-Schmidt QR fare in solving LLS?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Does not look good. This is </a:t>
                </a:r>
                <a:r>
                  <a:rPr lang="en-US" b="1" dirty="0"/>
                  <a:t>unstable</a:t>
                </a:r>
                <a:r>
                  <a:rPr lang="en-US" dirty="0"/>
                  <a:t>, because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step is unstable, because Q is not particularly orthogonal. (</a:t>
                </a:r>
                <a:r>
                  <a:rPr lang="en-US" dirty="0" err="1"/>
                  <a:t>HouseQR</a:t>
                </a:r>
                <a:r>
                  <a:rPr lang="en-US" dirty="0"/>
                  <a:t> is not affected because if </a:t>
                </a:r>
                <a14:m>
                  <m:oMath xmlns:m="http://schemas.openxmlformats.org/officeDocument/2006/math">
                    <m:r>
                      <a:rPr lang="en-US" b="0" i="1" smtClean="0">
                        <a:latin typeface="Cambria Math" panose="02040503050406030204" pitchFamily="18" charset="0"/>
                      </a:rPr>
                      <m:t>𝑄</m:t>
                    </m:r>
                  </m:oMath>
                </a14:m>
                <a:r>
                  <a:rPr lang="en-US" dirty="0"/>
                  <a:t> is near orthogonal, hence stability)</a:t>
                </a:r>
              </a:p>
              <a:p>
                <a:pPr marL="0" indent="0">
                  <a:buNone/>
                </a:pPr>
                <a:r>
                  <a:rPr lang="en-US" dirty="0"/>
                  <a:t>But mgs() is backward stable, so if we can avoid the second step…</a:t>
                </a:r>
              </a:p>
              <a:p>
                <a:pPr marL="0" indent="0">
                  <a:buNone/>
                </a:pPr>
                <a:r>
                  <a:rPr lang="en-US" dirty="0"/>
                  <a:t>How about factorizing the augmented system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B076C83-CA3F-4CEE-98D9-51103BDB8D12}"/>
                  </a:ext>
                </a:extLst>
              </p:cNvPr>
              <p:cNvSpPr>
                <a:spLocks noGrp="1" noRot="1" noChangeAspect="1" noMove="1" noResize="1" noEditPoints="1" noAdjustHandles="1" noChangeArrowheads="1" noChangeShapeType="1" noTextEdit="1"/>
              </p:cNvSpPr>
              <p:nvPr>
                <p:ph idx="1"/>
              </p:nvPr>
            </p:nvSpPr>
            <p:spPr>
              <a:blipFill>
                <a:blip r:embed="rId2"/>
                <a:stretch>
                  <a:fillRect l="-1217" t="-2985" r="-638" b="-12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7FA9F08-094D-4C43-854D-15E5D49C9109}"/>
              </a:ext>
            </a:extLst>
          </p:cNvPr>
          <p:cNvPicPr>
            <a:picLocks noChangeAspect="1"/>
          </p:cNvPicPr>
          <p:nvPr/>
        </p:nvPicPr>
        <p:blipFill>
          <a:blip r:embed="rId3"/>
          <a:stretch>
            <a:fillRect/>
          </a:stretch>
        </p:blipFill>
        <p:spPr>
          <a:xfrm>
            <a:off x="950734" y="1852243"/>
            <a:ext cx="9454856" cy="1762195"/>
          </a:xfrm>
          <a:prstGeom prst="rect">
            <a:avLst/>
          </a:prstGeom>
        </p:spPr>
      </p:pic>
    </p:spTree>
    <p:extLst>
      <p:ext uri="{BB962C8B-B14F-4D97-AF65-F5344CB8AC3E}">
        <p14:creationId xmlns:p14="http://schemas.microsoft.com/office/powerpoint/2010/main" val="2298445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ED71-E86C-46EC-81FA-0AD7DD15339B}"/>
              </a:ext>
            </a:extLst>
          </p:cNvPr>
          <p:cNvSpPr>
            <a:spLocks noGrp="1"/>
          </p:cNvSpPr>
          <p:nvPr>
            <p:ph type="title"/>
          </p:nvPr>
        </p:nvSpPr>
        <p:spPr/>
        <p:txBody>
          <a:bodyPr/>
          <a:lstStyle/>
          <a:p>
            <a:r>
              <a:rPr lang="en-US" dirty="0"/>
              <a:t>Condition of a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B1C5B-386F-4F7B-AF55-2C0A4B497429}"/>
                  </a:ext>
                </a:extLst>
              </p:cNvPr>
              <p:cNvSpPr>
                <a:spLocks noGrp="1"/>
              </p:cNvSpPr>
              <p:nvPr>
                <p:ph idx="1"/>
              </p:nvPr>
            </p:nvSpPr>
            <p:spPr/>
            <p:txBody>
              <a:bodyPr>
                <a:normAutofit fontScale="92500" lnSpcReduction="10000"/>
              </a:bodyPr>
              <a:lstStyle/>
              <a:p>
                <a:pPr marL="0" indent="0">
                  <a:buNone/>
                </a:pPr>
                <a:r>
                  <a:rPr lang="en-US" dirty="0"/>
                  <a:t>Abstractly, we can view a </a:t>
                </a:r>
                <a:r>
                  <a:rPr lang="en-US" b="1" dirty="0"/>
                  <a:t>problem</a:t>
                </a:r>
                <a:r>
                  <a:rPr lang="en-US" dirty="0"/>
                  <a:t> as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where X is the data space and Y is the solution space. This function is usually continuous but not necessarily linear. E.g., linear solve problem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𝑏</m:t>
                    </m:r>
                  </m:oMath>
                </a14:m>
                <a:endParaRPr lang="en-US" dirty="0"/>
              </a:p>
              <a:p>
                <a:pPr marL="0" indent="0">
                  <a:buNone/>
                </a:pPr>
                <a:endParaRPr lang="en-US" dirty="0"/>
              </a:p>
              <a:p>
                <a:pPr marL="0" indent="0">
                  <a:buNone/>
                </a:pPr>
                <a:r>
                  <a:rPr lang="en-US" dirty="0"/>
                  <a:t>Typically we shall concern ourselves with the behavior of a problem </a:t>
                </a:r>
                <a14:m>
                  <m:oMath xmlns:m="http://schemas.openxmlformats.org/officeDocument/2006/math">
                    <m:r>
                      <a:rPr lang="en-US" b="0" i="1" smtClean="0">
                        <a:latin typeface="Cambria Math" panose="02040503050406030204" pitchFamily="18" charset="0"/>
                      </a:rPr>
                      <m:t>𝑓</m:t>
                    </m:r>
                  </m:oMath>
                </a14:m>
                <a:r>
                  <a:rPr lang="en-US" dirty="0"/>
                  <a:t> at a particular data point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(the behavior may be very different at different </a:t>
                </a:r>
                <a14:m>
                  <m:oMath xmlns:m="http://schemas.openxmlformats.org/officeDocument/2006/math">
                    <m:r>
                      <a:rPr lang="en-US" b="0" i="1" smtClean="0">
                        <a:latin typeface="Cambria Math" panose="02040503050406030204" pitchFamily="18" charset="0"/>
                      </a:rPr>
                      <m:t>𝑥</m:t>
                    </m:r>
                  </m:oMath>
                </a14:m>
                <a:r>
                  <a:rPr lang="en-US" dirty="0"/>
                  <a:t>!). The combination of </a:t>
                </a:r>
                <a14:m>
                  <m:oMath xmlns:m="http://schemas.openxmlformats.org/officeDocument/2006/math">
                    <m:r>
                      <a:rPr lang="en-US" b="0" i="1" smtClean="0">
                        <a:latin typeface="Cambria Math" panose="02040503050406030204" pitchFamily="18" charset="0"/>
                      </a:rPr>
                      <m:t>𝑓</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is called a </a:t>
                </a:r>
                <a:r>
                  <a:rPr lang="en-US" b="1" dirty="0"/>
                  <a:t>problem instance. </a:t>
                </a:r>
                <a:r>
                  <a:rPr lang="en-US" dirty="0"/>
                  <a:t>(Also sometimes confusingly called a problem). </a:t>
                </a:r>
              </a:p>
              <a:p>
                <a:pPr marL="0" indent="0">
                  <a:buNone/>
                </a:pPr>
                <a:endParaRPr lang="en-US" b="1" dirty="0"/>
              </a:p>
              <a:p>
                <a:pPr marL="0" indent="0">
                  <a:buNone/>
                </a:pPr>
                <a:r>
                  <a:rPr lang="en-US" dirty="0"/>
                  <a:t>A </a:t>
                </a:r>
                <a:r>
                  <a:rPr lang="en-US" b="1" dirty="0"/>
                  <a:t>well-conditioned</a:t>
                </a:r>
                <a:r>
                  <a:rPr lang="en-US" dirty="0"/>
                  <a:t> problem (instance) is one that all small perturbation to the </a:t>
                </a:r>
                <a14:m>
                  <m:oMath xmlns:m="http://schemas.openxmlformats.org/officeDocument/2006/math">
                    <m:r>
                      <a:rPr lang="en-US" b="0" i="1" smtClean="0">
                        <a:latin typeface="Cambria Math" panose="02040503050406030204" pitchFamily="18" charset="0"/>
                      </a:rPr>
                      <m:t>𝑥</m:t>
                    </m:r>
                  </m:oMath>
                </a14:m>
                <a:r>
                  <a:rPr lang="en-US" dirty="0"/>
                  <a:t> leads to only small changes in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 </a:t>
                </a:r>
                <a:r>
                  <a:rPr lang="en-US" b="1" dirty="0"/>
                  <a:t>ill-conditioned</a:t>
                </a:r>
                <a:r>
                  <a:rPr lang="en-US" dirty="0"/>
                  <a:t> problem is the opposite.</a:t>
                </a:r>
              </a:p>
            </p:txBody>
          </p:sp>
        </mc:Choice>
        <mc:Fallback xmlns="">
          <p:sp>
            <p:nvSpPr>
              <p:cNvPr id="3" name="Content Placeholder 2">
                <a:extLst>
                  <a:ext uri="{FF2B5EF4-FFF2-40B4-BE49-F238E27FC236}">
                    <a16:creationId xmlns:a16="http://schemas.microsoft.com/office/drawing/2014/main" id="{BCEB1C5B-386F-4F7B-AF55-2C0A4B497429}"/>
                  </a:ext>
                </a:extLst>
              </p:cNvPr>
              <p:cNvSpPr>
                <a:spLocks noGrp="1" noRot="1" noChangeAspect="1" noMove="1" noResize="1" noEditPoints="1" noAdjustHandles="1" noChangeArrowheads="1" noChangeShapeType="1" noTextEdit="1"/>
              </p:cNvSpPr>
              <p:nvPr>
                <p:ph idx="1"/>
              </p:nvPr>
            </p:nvSpPr>
            <p:spPr>
              <a:blipFill>
                <a:blip r:embed="rId2"/>
                <a:stretch>
                  <a:fillRect l="-1043" t="-2736"/>
                </a:stretch>
              </a:blipFill>
            </p:spPr>
            <p:txBody>
              <a:bodyPr/>
              <a:lstStyle/>
              <a:p>
                <a:r>
                  <a:rPr lang="en-US">
                    <a:noFill/>
                  </a:rPr>
                  <a:t> </a:t>
                </a:r>
              </a:p>
            </p:txBody>
          </p:sp>
        </mc:Fallback>
      </mc:AlternateContent>
    </p:spTree>
    <p:extLst>
      <p:ext uri="{BB962C8B-B14F-4D97-AF65-F5344CB8AC3E}">
        <p14:creationId xmlns:p14="http://schemas.microsoft.com/office/powerpoint/2010/main" val="1619447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7C4A-A638-48A4-8A23-44C10F3848FB}"/>
              </a:ext>
            </a:extLst>
          </p:cNvPr>
          <p:cNvSpPr>
            <a:spLocks noGrp="1"/>
          </p:cNvSpPr>
          <p:nvPr>
            <p:ph type="title"/>
          </p:nvPr>
        </p:nvSpPr>
        <p:spPr/>
        <p:txBody>
          <a:bodyPr/>
          <a:lstStyle/>
          <a:p>
            <a:r>
              <a:rPr lang="en-US" dirty="0"/>
              <a:t>MGS on Augmented System</a:t>
            </a:r>
          </a:p>
        </p:txBody>
      </p:sp>
      <p:sp>
        <p:nvSpPr>
          <p:cNvPr id="3" name="Content Placeholder 2">
            <a:extLst>
              <a:ext uri="{FF2B5EF4-FFF2-40B4-BE49-F238E27FC236}">
                <a16:creationId xmlns:a16="http://schemas.microsoft.com/office/drawing/2014/main" id="{04640632-AAC8-4301-8B27-1E76F060635E}"/>
              </a:ext>
            </a:extLst>
          </p:cNvPr>
          <p:cNvSpPr>
            <a:spLocks noGrp="1"/>
          </p:cNvSpPr>
          <p:nvPr>
            <p:ph idx="1"/>
          </p:nvPr>
        </p:nvSpPr>
        <p:spPr/>
        <p:txBody>
          <a:bodyPr/>
          <a:lstStyle/>
          <a:p>
            <a:pPr marL="0" indent="0">
              <a:buNone/>
            </a:pPr>
            <a:r>
              <a:rPr lang="en-US" dirty="0"/>
              <a:t>As good as one can get. This algorithm is backward stable, because all the steps are backward stable. </a:t>
            </a:r>
          </a:p>
        </p:txBody>
      </p:sp>
      <p:pic>
        <p:nvPicPr>
          <p:cNvPr id="5" name="Picture 4">
            <a:extLst>
              <a:ext uri="{FF2B5EF4-FFF2-40B4-BE49-F238E27FC236}">
                <a16:creationId xmlns:a16="http://schemas.microsoft.com/office/drawing/2014/main" id="{469F0FE5-0715-4BE7-9370-0E5B6FE9136F}"/>
              </a:ext>
            </a:extLst>
          </p:cNvPr>
          <p:cNvPicPr>
            <a:picLocks noChangeAspect="1"/>
          </p:cNvPicPr>
          <p:nvPr/>
        </p:nvPicPr>
        <p:blipFill>
          <a:blip r:embed="rId2"/>
          <a:stretch>
            <a:fillRect/>
          </a:stretch>
        </p:blipFill>
        <p:spPr>
          <a:xfrm>
            <a:off x="950734" y="2469848"/>
            <a:ext cx="8655511" cy="2342519"/>
          </a:xfrm>
          <a:prstGeom prst="rect">
            <a:avLst/>
          </a:prstGeom>
        </p:spPr>
      </p:pic>
    </p:spTree>
    <p:extLst>
      <p:ext uri="{BB962C8B-B14F-4D97-AF65-F5344CB8AC3E}">
        <p14:creationId xmlns:p14="http://schemas.microsoft.com/office/powerpoint/2010/main" val="316473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80E7-49C6-4D0D-B5A5-E76815B795D9}"/>
              </a:ext>
            </a:extLst>
          </p:cNvPr>
          <p:cNvSpPr>
            <a:spLocks noGrp="1"/>
          </p:cNvSpPr>
          <p:nvPr>
            <p:ph type="title"/>
          </p:nvPr>
        </p:nvSpPr>
        <p:spPr/>
        <p:txBody>
          <a:bodyPr/>
          <a:lstStyle/>
          <a:p>
            <a:r>
              <a:rPr lang="en-US" dirty="0"/>
              <a:t>Normal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43CEF8-7CD8-4C33-A5F4-DCD489B3439F}"/>
                  </a:ext>
                </a:extLst>
              </p:cNvPr>
              <p:cNvSpPr>
                <a:spLocks noGrp="1"/>
              </p:cNvSpPr>
              <p:nvPr>
                <p:ph idx="1"/>
              </p:nvPr>
            </p:nvSpPr>
            <p:spPr/>
            <p:txBody>
              <a:bodyPr>
                <a:normAutofit lnSpcReduction="10000"/>
              </a:bodyPr>
              <a:lstStyle/>
              <a:p>
                <a:pPr marL="0" indent="0">
                  <a:buNone/>
                </a:pPr>
                <a:r>
                  <a:rPr lang="en-US" dirty="0"/>
                  <a:t>The obvious and simplest way to solve LLS: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𝐴𝑥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𝑏</m:t>
                    </m:r>
                  </m:oMath>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is way off… not a single correct digit. What happened? </a:t>
                </a:r>
              </a:p>
              <a:p>
                <a:pPr marL="0" indent="0">
                  <a:buNone/>
                </a:pPr>
                <a:r>
                  <a:rPr lang="en-US" dirty="0"/>
                  <a:t>More confusingly, every step looks “backward stable”! (The linear solve is via Cholesky factorization which is backward stable).</a:t>
                </a:r>
              </a:p>
              <a:p>
                <a:pPr marL="0" indent="0">
                  <a:buNone/>
                </a:pPr>
                <a:r>
                  <a:rPr lang="en-US" dirty="0"/>
                  <a:t>So the whole algorithm is backward stable; the problem could only be that </a:t>
                </a:r>
                <a:r>
                  <a:rPr lang="en-US" i="1" dirty="0"/>
                  <a:t>we changed the condition number. </a:t>
                </a:r>
              </a:p>
              <a:p>
                <a:pPr marL="0" indent="0">
                  <a:buNone/>
                </a:pPr>
                <a:r>
                  <a:rPr lang="en-US" dirty="0"/>
                  <a:t>What is the condition number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𝐴</m:t>
                    </m:r>
                  </m:oMath>
                </a14:m>
                <a:r>
                  <a:rPr lang="en-US" dirty="0"/>
                  <a:t>? (hint, </a:t>
                </a:r>
                <a14:m>
                  <m:oMath xmlns:m="http://schemas.openxmlformats.org/officeDocument/2006/math">
                    <m:r>
                      <a:rPr lang="en-US" b="0" i="1" smtClean="0">
                        <a:latin typeface="Cambria Math" panose="02040503050406030204" pitchFamily="18" charset="0"/>
                      </a:rPr>
                      <m:t>𝜅</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D43CEF8-7CD8-4C33-A5F4-DCD489B3439F}"/>
                  </a:ext>
                </a:extLst>
              </p:cNvPr>
              <p:cNvSpPr>
                <a:spLocks noGrp="1" noRot="1" noChangeAspect="1" noMove="1" noResize="1" noEditPoints="1" noAdjustHandles="1" noChangeArrowheads="1" noChangeShapeType="1" noTextEdit="1"/>
              </p:cNvSpPr>
              <p:nvPr>
                <p:ph idx="1"/>
              </p:nvPr>
            </p:nvSpPr>
            <p:spPr>
              <a:blipFill>
                <a:blip r:embed="rId2"/>
                <a:stretch>
                  <a:fillRect l="-1217" t="-2985" r="-232" b="-261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55BD058-F3F2-4E6A-AEF8-94DE47EC81A9}"/>
              </a:ext>
            </a:extLst>
          </p:cNvPr>
          <p:cNvPicPr>
            <a:picLocks noChangeAspect="1"/>
          </p:cNvPicPr>
          <p:nvPr/>
        </p:nvPicPr>
        <p:blipFill>
          <a:blip r:embed="rId3"/>
          <a:stretch>
            <a:fillRect/>
          </a:stretch>
        </p:blipFill>
        <p:spPr>
          <a:xfrm>
            <a:off x="932567" y="1863042"/>
            <a:ext cx="10211809" cy="1565958"/>
          </a:xfrm>
          <a:prstGeom prst="rect">
            <a:avLst/>
          </a:prstGeom>
        </p:spPr>
      </p:pic>
    </p:spTree>
    <p:extLst>
      <p:ext uri="{BB962C8B-B14F-4D97-AF65-F5344CB8AC3E}">
        <p14:creationId xmlns:p14="http://schemas.microsoft.com/office/powerpoint/2010/main" val="3911182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2C1F-AB86-48C7-A722-8052707B28A2}"/>
              </a:ext>
            </a:extLst>
          </p:cNvPr>
          <p:cNvSpPr>
            <a:spLocks noGrp="1"/>
          </p:cNvSpPr>
          <p:nvPr>
            <p:ph type="title"/>
          </p:nvPr>
        </p:nvSpPr>
        <p:spPr/>
        <p:txBody>
          <a:bodyPr/>
          <a:lstStyle/>
          <a:p>
            <a:r>
              <a:rPr lang="en-US" dirty="0"/>
              <a:t>One more… the SVD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3A6599-5079-4C25-AF28-595BAE2E869D}"/>
                  </a:ext>
                </a:extLst>
              </p:cNvPr>
              <p:cNvSpPr>
                <a:spLocks noGrp="1"/>
              </p:cNvSpPr>
              <p:nvPr>
                <p:ph idx="1"/>
              </p:nvPr>
            </p:nvSpPr>
            <p:spPr/>
            <p:txBody>
              <a:bodyPr>
                <a:normAutofit fontScale="92500" lnSpcReduction="10000"/>
              </a:bodyPr>
              <a:lstStyle/>
              <a:p>
                <a:pPr marL="0" indent="0">
                  <a:buNone/>
                </a:pPr>
                <a:r>
                  <a:rPr lang="en-US" dirty="0"/>
                  <a:t>It’s time for our heaviest hammer SVD to work.</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is the most accurate, about 3x more than </a:t>
                </a:r>
                <a:r>
                  <a:rPr lang="en-US" dirty="0" err="1"/>
                  <a:t>Matlab</a:t>
                </a:r>
                <a:r>
                  <a:rPr lang="en-US" dirty="0"/>
                  <a:t> \.</a:t>
                </a:r>
              </a:p>
              <a:p>
                <a:pPr marL="0" indent="0">
                  <a:buNone/>
                </a:pPr>
                <a:endParaRPr lang="en-US" dirty="0"/>
              </a:p>
              <a:p>
                <a:pPr marL="0" indent="0">
                  <a:buNone/>
                </a:pPr>
                <a:r>
                  <a:rPr lang="en-US" dirty="0"/>
                  <a:t>If the matrix </a:t>
                </a:r>
                <a14:m>
                  <m:oMath xmlns:m="http://schemas.openxmlformats.org/officeDocument/2006/math">
                    <m:r>
                      <a:rPr lang="en-US" b="0" i="1" smtClean="0">
                        <a:latin typeface="Cambria Math" panose="02040503050406030204" pitchFamily="18" charset="0"/>
                      </a:rPr>
                      <m:t>𝐴</m:t>
                    </m:r>
                  </m:oMath>
                </a14:m>
                <a:r>
                  <a:rPr lang="en-US" dirty="0"/>
                  <a:t> does not have full rank, then it’s a completely different problem because we no longer have a unique solution. In that case we must determine the numerical rank. The only stable algorithm is SVD based. Alternatively column pivoted QR may sometimes be usable.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73A6599-5079-4C25-AF28-595BAE2E869D}"/>
                  </a:ext>
                </a:extLst>
              </p:cNvPr>
              <p:cNvSpPr>
                <a:spLocks noGrp="1" noRot="1" noChangeAspect="1" noMove="1" noResize="1" noEditPoints="1" noAdjustHandles="1" noChangeArrowheads="1" noChangeShapeType="1" noTextEdit="1"/>
              </p:cNvSpPr>
              <p:nvPr>
                <p:ph idx="1"/>
              </p:nvPr>
            </p:nvSpPr>
            <p:spPr>
              <a:blipFill>
                <a:blip r:embed="rId2"/>
                <a:stretch>
                  <a:fillRect l="-1043" t="-2736" b="-8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DC0B29F-3045-4E5A-9799-AD89953F9AFF}"/>
              </a:ext>
            </a:extLst>
          </p:cNvPr>
          <p:cNvPicPr>
            <a:picLocks noChangeAspect="1"/>
          </p:cNvPicPr>
          <p:nvPr/>
        </p:nvPicPr>
        <p:blipFill>
          <a:blip r:embed="rId3"/>
          <a:stretch>
            <a:fillRect/>
          </a:stretch>
        </p:blipFill>
        <p:spPr>
          <a:xfrm>
            <a:off x="920455" y="1643072"/>
            <a:ext cx="9234836" cy="1773886"/>
          </a:xfrm>
          <a:prstGeom prst="rect">
            <a:avLst/>
          </a:prstGeom>
        </p:spPr>
      </p:pic>
    </p:spTree>
    <p:extLst>
      <p:ext uri="{BB962C8B-B14F-4D97-AF65-F5344CB8AC3E}">
        <p14:creationId xmlns:p14="http://schemas.microsoft.com/office/powerpoint/2010/main" val="2627534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8893-C518-415A-B06F-7C858476DA4F}"/>
              </a:ext>
            </a:extLst>
          </p:cNvPr>
          <p:cNvSpPr>
            <a:spLocks noGrp="1"/>
          </p:cNvSpPr>
          <p:nvPr>
            <p:ph type="title"/>
          </p:nvPr>
        </p:nvSpPr>
        <p:spPr/>
        <p:txBody>
          <a:bodyPr/>
          <a:lstStyle/>
          <a:p>
            <a:r>
              <a:rPr lang="en-US" dirty="0"/>
              <a:t>Quantification of Conditioning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1972E3-3399-4CF1-B548-C65D71D15FB3}"/>
                  </a:ext>
                </a:extLst>
              </p:cNvPr>
              <p:cNvSpPr>
                <a:spLocks noGrp="1"/>
              </p:cNvSpPr>
              <p:nvPr>
                <p:ph idx="1"/>
              </p:nvPr>
            </p:nvSpPr>
            <p:spPr/>
            <p:txBody>
              <a:bodyPr>
                <a:normAutofit fontScale="92500" lnSpcReduction="20000"/>
              </a:bodyPr>
              <a:lstStyle/>
              <a:p>
                <a:pPr marL="0" indent="0">
                  <a:buNone/>
                </a:pPr>
                <a:r>
                  <a:rPr lang="en-US" dirty="0"/>
                  <a:t>Let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𝑥</m:t>
                    </m:r>
                  </m:oMath>
                </a14:m>
                <a:r>
                  <a:rPr lang="en-US" dirty="0"/>
                  <a:t> denote a small perturbation of </a:t>
                </a:r>
                <a14:m>
                  <m:oMath xmlns:m="http://schemas.openxmlformats.org/officeDocument/2006/math">
                    <m:r>
                      <a:rPr lang="en-US" b="0" i="1" smtClean="0">
                        <a:latin typeface="Cambria Math" panose="02040503050406030204" pitchFamily="18" charset="0"/>
                      </a:rPr>
                      <m:t>𝑥</m:t>
                    </m:r>
                  </m:oMath>
                </a14:m>
                <a:r>
                  <a:rPr lang="en-US" dirty="0"/>
                  <a:t>, and write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pPr marL="0" indent="0">
                  <a:buNone/>
                </a:pPr>
                <a:r>
                  <a:rPr lang="en-US" dirty="0"/>
                  <a:t>The </a:t>
                </a:r>
                <a:r>
                  <a:rPr lang="en-US" b="1" dirty="0"/>
                  <a:t>absolute condition number </a:t>
                </a:r>
                <a:r>
                  <a:rPr lang="en-US" dirty="0"/>
                  <a:t>of a problem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1" dirty="0"/>
                  <a:t> </a:t>
                </a:r>
                <a:r>
                  <a:rPr lang="en-US" dirty="0"/>
                  <a:t>is defined:</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r>
                        <a:rPr lang="en-US" b="0" i="1" dirty="0" smtClean="0">
                          <a:latin typeface="Cambria Math" panose="02040503050406030204" pitchFamily="18" charset="0"/>
                        </a:rPr>
                        <m:t>=</m:t>
                      </m:r>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lim</m:t>
                          </m:r>
                        </m:e>
                        <m:lim>
                          <m:r>
                            <a:rPr lang="en-US" b="0" i="1" dirty="0" smtClean="0">
                              <a:latin typeface="Cambria Math" panose="02040503050406030204" pitchFamily="18" charset="0"/>
                            </a:rPr>
                            <m:t>𝛿</m:t>
                          </m:r>
                          <m:r>
                            <a:rPr lang="en-US" b="0" i="1" dirty="0" smtClean="0">
                              <a:latin typeface="Cambria Math" panose="02040503050406030204" pitchFamily="18" charset="0"/>
                            </a:rPr>
                            <m:t>→0</m:t>
                          </m:r>
                        </m:lim>
                      </m:limLow>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sup</m:t>
                          </m:r>
                        </m:e>
                        <m:lim>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𝛿</m:t>
                              </m:r>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𝛿</m:t>
                          </m:r>
                        </m:lim>
                      </m:limLow>
                      <m:r>
                        <a:rPr lang="en-US" b="0" i="0" dirty="0" smtClean="0">
                          <a:latin typeface="Cambria Math" panose="02040503050406030204" pitchFamily="18" charset="0"/>
                        </a:rPr>
                        <m:t> </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m:t>
                          </m:r>
                          <m:r>
                            <a:rPr lang="en-US" b="0" i="1" dirty="0" smtClean="0">
                              <a:latin typeface="Cambria Math" panose="02040503050406030204" pitchFamily="18" charset="0"/>
                            </a:rPr>
                            <m:t>𝛿</m:t>
                          </m:r>
                          <m:r>
                            <a:rPr lang="en-US" b="0" i="1" dirty="0" smtClean="0">
                              <a:latin typeface="Cambria Math" panose="02040503050406030204" pitchFamily="18" charset="0"/>
                            </a:rPr>
                            <m:t>𝑓</m:t>
                          </m:r>
                          <m:r>
                            <a:rPr lang="en-US" b="0" i="1" dirty="0" smtClean="0">
                              <a:latin typeface="Cambria Math" panose="02040503050406030204" pitchFamily="18" charset="0"/>
                            </a:rPr>
                            <m:t>‖</m:t>
                          </m:r>
                        </m:num>
                        <m:den>
                          <m:r>
                            <a:rPr lang="en-US" b="0" i="1" dirty="0" smtClean="0">
                              <a:latin typeface="Cambria Math" panose="02040503050406030204" pitchFamily="18" charset="0"/>
                            </a:rPr>
                            <m:t>‖</m:t>
                          </m:r>
                          <m:r>
                            <a:rPr lang="en-US" b="0" i="1" dirty="0" smtClean="0">
                              <a:latin typeface="Cambria Math" panose="02040503050406030204" pitchFamily="18" charset="0"/>
                            </a:rPr>
                            <m:t>𝛿</m:t>
                          </m:r>
                          <m:r>
                            <a:rPr lang="en-US" b="0" i="1" dirty="0" smtClean="0">
                              <a:latin typeface="Cambria Math" panose="02040503050406030204" pitchFamily="18" charset="0"/>
                            </a:rPr>
                            <m:t>𝑥</m:t>
                          </m:r>
                          <m:r>
                            <a:rPr lang="en-US" b="0" i="1" dirty="0" smtClean="0">
                              <a:latin typeface="Cambria Math" panose="02040503050406030204" pitchFamily="18" charset="0"/>
                            </a:rPr>
                            <m:t>‖</m:t>
                          </m:r>
                        </m:den>
                      </m:f>
                    </m:oMath>
                  </m:oMathPara>
                </a14:m>
                <a:endParaRPr lang="en-US" b="0" dirty="0"/>
              </a:p>
              <a:p>
                <a:pPr marL="0" indent="0">
                  <a:buNone/>
                </a:pPr>
                <a:r>
                  <a:rPr lang="en-US" dirty="0"/>
                  <a:t>This may look scary… but it’s conceptually simple. Think about the definition of conditioning in the (infinitesimal) small region around x. </a:t>
                </a:r>
              </a:p>
              <a:p>
                <a:pPr marL="0" indent="0">
                  <a:buNone/>
                </a:pPr>
                <a:endParaRPr lang="en-US" dirty="0"/>
              </a:p>
              <a:p>
                <a:pPr marL="0" indent="0">
                  <a:buNone/>
                </a:pPr>
                <a:r>
                  <a:rPr lang="en-US" dirty="0"/>
                  <a:t>To put this notation more simply, let’s just write</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𝜅</m:t>
                          </m:r>
                        </m:e>
                      </m:acc>
                      <m:r>
                        <a:rPr lang="en-US" b="0" i="1" dirty="0" smtClean="0">
                          <a:latin typeface="Cambria Math" panose="02040503050406030204" pitchFamily="18" charset="0"/>
                        </a:rPr>
                        <m:t>=</m:t>
                      </m:r>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sup</m:t>
                          </m:r>
                        </m:e>
                        <m:lim>
                          <m:r>
                            <a:rPr lang="en-US" b="0" i="1" dirty="0" smtClean="0">
                              <a:latin typeface="Cambria Math" panose="02040503050406030204" pitchFamily="18" charset="0"/>
                            </a:rPr>
                            <m:t>𝛿</m:t>
                          </m:r>
                          <m:r>
                            <a:rPr lang="en-US" b="0" i="1" dirty="0" smtClean="0">
                              <a:latin typeface="Cambria Math" panose="02040503050406030204" pitchFamily="18" charset="0"/>
                            </a:rPr>
                            <m:t>𝑥</m:t>
                          </m:r>
                        </m:lim>
                      </m:limLow>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𝑓</m:t>
                          </m:r>
                          <m:r>
                            <a:rPr lang="en-US" i="1" dirty="0">
                              <a:latin typeface="Cambria Math" panose="02040503050406030204" pitchFamily="18" charset="0"/>
                            </a:rPr>
                            <m:t>‖</m:t>
                          </m:r>
                        </m:num>
                        <m:den>
                          <m:r>
                            <a:rPr lang="en-US" i="1" dirty="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𝑥</m:t>
                          </m:r>
                          <m:r>
                            <a:rPr lang="en-US" i="1" dirty="0">
                              <a:latin typeface="Cambria Math" panose="02040503050406030204" pitchFamily="18" charset="0"/>
                            </a:rPr>
                            <m:t>‖</m:t>
                          </m:r>
                        </m:den>
                      </m:f>
                    </m:oMath>
                  </m:oMathPara>
                </a14:m>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𝑓</m:t>
                    </m:r>
                  </m:oMath>
                </a14:m>
                <a:r>
                  <a:rPr lang="en-US" dirty="0"/>
                  <a:t> are infinitesimal. (does it look like definition of matrix norm?)</a:t>
                </a:r>
              </a:p>
            </p:txBody>
          </p:sp>
        </mc:Choice>
        <mc:Fallback xmlns="">
          <p:sp>
            <p:nvSpPr>
              <p:cNvPr id="3" name="Content Placeholder 2">
                <a:extLst>
                  <a:ext uri="{FF2B5EF4-FFF2-40B4-BE49-F238E27FC236}">
                    <a16:creationId xmlns:a16="http://schemas.microsoft.com/office/drawing/2014/main" id="{A51972E3-3399-4CF1-B548-C65D71D15FB3}"/>
                  </a:ext>
                </a:extLst>
              </p:cNvPr>
              <p:cNvSpPr>
                <a:spLocks noGrp="1" noRot="1" noChangeAspect="1" noMove="1" noResize="1" noEditPoints="1" noAdjustHandles="1" noChangeArrowheads="1" noChangeShapeType="1" noTextEdit="1"/>
              </p:cNvSpPr>
              <p:nvPr>
                <p:ph idx="1"/>
              </p:nvPr>
            </p:nvSpPr>
            <p:spPr>
              <a:blipFill>
                <a:blip r:embed="rId2"/>
                <a:stretch>
                  <a:fillRect l="-1043" t="-3483"/>
                </a:stretch>
              </a:blipFill>
            </p:spPr>
            <p:txBody>
              <a:bodyPr/>
              <a:lstStyle/>
              <a:p>
                <a:r>
                  <a:rPr lang="en-US">
                    <a:noFill/>
                  </a:rPr>
                  <a:t> </a:t>
                </a:r>
              </a:p>
            </p:txBody>
          </p:sp>
        </mc:Fallback>
      </mc:AlternateContent>
    </p:spTree>
    <p:extLst>
      <p:ext uri="{BB962C8B-B14F-4D97-AF65-F5344CB8AC3E}">
        <p14:creationId xmlns:p14="http://schemas.microsoft.com/office/powerpoint/2010/main" val="2911617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A942BA-1585-43DB-B982-06D28101D2CC}"/>
                  </a:ext>
                </a:extLst>
              </p:cNvPr>
              <p:cNvSpPr>
                <a:spLocks noGrp="1"/>
              </p:cNvSpPr>
              <p:nvPr>
                <p:ph idx="1"/>
              </p:nvPr>
            </p:nvSpPr>
            <p:spPr>
              <a:xfrm>
                <a:off x="838200" y="448118"/>
                <a:ext cx="10515600" cy="5728846"/>
              </a:xfrm>
            </p:spPr>
            <p:txBody>
              <a:bodyPr/>
              <a:lstStyle/>
              <a:p>
                <a:pPr marL="0" indent="0">
                  <a:buNone/>
                </a:pPr>
                <a:r>
                  <a:rPr lang="en-US" dirty="0"/>
                  <a:t>If </a:t>
                </a:r>
                <a14:m>
                  <m:oMath xmlns:m="http://schemas.openxmlformats.org/officeDocument/2006/math">
                    <m:r>
                      <a:rPr lang="en-US" b="0" i="1" smtClean="0">
                        <a:latin typeface="Cambria Math" panose="02040503050406030204" pitchFamily="18" charset="0"/>
                      </a:rPr>
                      <m:t>𝑓</m:t>
                    </m:r>
                  </m:oMath>
                </a14:m>
                <a:r>
                  <a:rPr lang="en-US" dirty="0"/>
                  <a:t> is differentiable, then the condition number can be expressed in terms of the Jacobian (the derivative):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e>
                          </m:d>
                        </m:e>
                      </m:d>
                    </m:oMath>
                  </m:oMathPara>
                </a14:m>
                <a:endParaRPr lang="en-US" dirty="0"/>
              </a:p>
              <a:p>
                <a:pPr marL="0" indent="0">
                  <a:buNone/>
                </a:pPr>
                <a:r>
                  <a:rPr lang="en-US" dirty="0"/>
                  <a:t>is a matrix. The definition of derivative gives 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𝛿</m:t>
                      </m:r>
                      <m:r>
                        <a:rPr lang="en-US" b="0" i="1" smtClean="0">
                          <a:latin typeface="Cambria Math" panose="02040503050406030204" pitchFamily="18" charset="0"/>
                        </a:rPr>
                        <m:t>𝑥</m:t>
                      </m:r>
                    </m:oMath>
                  </m:oMathPara>
                </a14:m>
                <a:endParaRPr lang="en-US" dirty="0"/>
              </a:p>
              <a:p>
                <a:pPr marL="0" indent="0">
                  <a:buNone/>
                </a:pPr>
                <a:r>
                  <a:rPr lang="en-US" dirty="0"/>
                  <a:t>Thus the absolute condition number</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𝜅</m:t>
                          </m:r>
                        </m:e>
                      </m:acc>
                      <m:r>
                        <a:rPr lang="en-US" b="0" i="1" dirty="0" smtClean="0">
                          <a:latin typeface="Cambria Math" panose="02040503050406030204" pitchFamily="18" charset="0"/>
                        </a:rPr>
                        <m:t>=‖</m:t>
                      </m:r>
                      <m:r>
                        <a:rPr lang="en-US" b="0" i="1" dirty="0" smtClean="0">
                          <a:latin typeface="Cambria Math" panose="02040503050406030204" pitchFamily="18" charset="0"/>
                        </a:rPr>
                        <m:t>𝐽</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0A942BA-1585-43DB-B982-06D28101D2CC}"/>
                  </a:ext>
                </a:extLst>
              </p:cNvPr>
              <p:cNvSpPr>
                <a:spLocks noGrp="1" noRot="1" noChangeAspect="1" noMove="1" noResize="1" noEditPoints="1" noAdjustHandles="1" noChangeArrowheads="1" noChangeShapeType="1" noTextEdit="1"/>
              </p:cNvSpPr>
              <p:nvPr>
                <p:ph idx="1"/>
              </p:nvPr>
            </p:nvSpPr>
            <p:spPr>
              <a:xfrm>
                <a:off x="838200" y="448118"/>
                <a:ext cx="10515600" cy="5728846"/>
              </a:xfrm>
              <a:blipFill>
                <a:blip r:embed="rId2"/>
                <a:stretch>
                  <a:fillRect l="-1217" t="-1917" r="-1043"/>
                </a:stretch>
              </a:blipFill>
            </p:spPr>
            <p:txBody>
              <a:bodyPr/>
              <a:lstStyle/>
              <a:p>
                <a:r>
                  <a:rPr lang="en-US">
                    <a:noFill/>
                  </a:rPr>
                  <a:t> </a:t>
                </a:r>
              </a:p>
            </p:txBody>
          </p:sp>
        </mc:Fallback>
      </mc:AlternateContent>
    </p:spTree>
    <p:extLst>
      <p:ext uri="{BB962C8B-B14F-4D97-AF65-F5344CB8AC3E}">
        <p14:creationId xmlns:p14="http://schemas.microsoft.com/office/powerpoint/2010/main" val="72828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B833-9691-44EC-A1CE-D5679681B8DB}"/>
              </a:ext>
            </a:extLst>
          </p:cNvPr>
          <p:cNvSpPr>
            <a:spLocks noGrp="1"/>
          </p:cNvSpPr>
          <p:nvPr>
            <p:ph type="title"/>
          </p:nvPr>
        </p:nvSpPr>
        <p:spPr/>
        <p:txBody>
          <a:bodyPr/>
          <a:lstStyle/>
          <a:p>
            <a:r>
              <a:rPr lang="en-US" dirty="0"/>
              <a:t>Relative Condition Number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FF5B12-0F41-4E51-908E-F8C9444DF72E}"/>
                  </a:ext>
                </a:extLst>
              </p:cNvPr>
              <p:cNvSpPr>
                <a:spLocks noGrp="1"/>
              </p:cNvSpPr>
              <p:nvPr>
                <p:ph idx="1"/>
              </p:nvPr>
            </p:nvSpPr>
            <p:spPr/>
            <p:txBody>
              <a:bodyPr>
                <a:normAutofit fontScale="92500"/>
              </a:bodyPr>
              <a:lstStyle/>
              <a:p>
                <a:pPr marL="0" indent="0">
                  <a:buNone/>
                </a:pPr>
                <a:r>
                  <a:rPr lang="en-US" dirty="0"/>
                  <a:t>Absolute condition number is </a:t>
                </a:r>
                <a:r>
                  <a:rPr lang="en-US" b="1" dirty="0"/>
                  <a:t>scale dependent.</a:t>
                </a:r>
              </a:p>
              <a:p>
                <a:pPr marL="0" indent="0">
                  <a:buNone/>
                </a:pPr>
                <a:r>
                  <a:rPr lang="en-US" dirty="0"/>
                  <a:t>Most of the time, we want something that is scale independent. So we develop the relative condition number, which measures perturbation in relative terms (change by x% instead change by an absolute amount).</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𝜅</m:t>
                      </m:r>
                      <m:r>
                        <a:rPr lang="en-US" i="1" dirty="0">
                          <a:latin typeface="Cambria Math" panose="02040503050406030204" pitchFamily="18" charset="0"/>
                        </a:rPr>
                        <m:t>=</m:t>
                      </m:r>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lim</m:t>
                          </m:r>
                        </m:e>
                        <m:lim>
                          <m:r>
                            <a:rPr lang="en-US" i="1" dirty="0">
                              <a:latin typeface="Cambria Math" panose="02040503050406030204" pitchFamily="18" charset="0"/>
                            </a:rPr>
                            <m:t>𝛿</m:t>
                          </m:r>
                          <m:r>
                            <a:rPr lang="en-US" i="1" dirty="0">
                              <a:latin typeface="Cambria Math" panose="02040503050406030204" pitchFamily="18" charset="0"/>
                            </a:rPr>
                            <m:t>→0</m:t>
                          </m:r>
                        </m:lim>
                      </m:limLow>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sup</m:t>
                          </m:r>
                        </m:e>
                        <m:lim>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𝛿</m:t>
                              </m:r>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𝛿</m:t>
                          </m:r>
                        </m:lim>
                      </m:limLow>
                      <m:r>
                        <a:rPr lang="en-US" dirty="0">
                          <a:latin typeface="Cambria Math" panose="02040503050406030204" pitchFamily="18" charset="0"/>
                        </a:rPr>
                        <m:t> </m:t>
                      </m:r>
                      <m:f>
                        <m:fPr>
                          <m:ctrlPr>
                            <a:rPr lang="en-US" i="1" dirty="0">
                              <a:latin typeface="Cambria Math" panose="02040503050406030204" pitchFamily="18" charset="0"/>
                            </a:rPr>
                          </m:ctrlPr>
                        </m:fPr>
                        <m:num>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𝛿</m:t>
                              </m:r>
                              <m:r>
                                <a:rPr lang="en-US" i="1" dirty="0">
                                  <a:latin typeface="Cambria Math" panose="02040503050406030204" pitchFamily="18" charset="0"/>
                                </a:rPr>
                                <m:t>𝑓</m:t>
                              </m:r>
                            </m:e>
                          </m:d>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num>
                        <m:den>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𝛿</m:t>
                              </m:r>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den>
                      </m:f>
                    </m:oMath>
                  </m:oMathPara>
                </a14:m>
                <a:endParaRPr lang="en-US" dirty="0"/>
              </a:p>
              <a:p>
                <a:pPr marL="0" indent="0">
                  <a:buNone/>
                </a:pPr>
                <a:r>
                  <a:rPr lang="en-US" dirty="0"/>
                  <a:t>Again, assuming infinitesimal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𝑓</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m:t>
                      </m:r>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sup</m:t>
                          </m:r>
                        </m:e>
                        <m:lim>
                          <m:r>
                            <a:rPr lang="en-US" b="0" i="1" dirty="0" smtClean="0">
                              <a:latin typeface="Cambria Math" panose="02040503050406030204" pitchFamily="18" charset="0"/>
                            </a:rPr>
                            <m:t>𝛿</m:t>
                          </m:r>
                          <m:r>
                            <a:rPr lang="en-US" b="0" i="1" dirty="0" smtClean="0">
                              <a:latin typeface="Cambria Math" panose="02040503050406030204" pitchFamily="18" charset="0"/>
                            </a:rPr>
                            <m:t>𝑥</m:t>
                          </m:r>
                        </m:lim>
                      </m:limLow>
                      <m:r>
                        <a:rPr lang="en-US" dirty="0">
                          <a:latin typeface="Cambria Math" panose="02040503050406030204" pitchFamily="18" charset="0"/>
                        </a:rPr>
                        <m:t> </m:t>
                      </m:r>
                      <m:f>
                        <m:fPr>
                          <m:ctrlPr>
                            <a:rPr lang="en-US" i="1" dirty="0">
                              <a:latin typeface="Cambria Math" panose="02040503050406030204" pitchFamily="18" charset="0"/>
                            </a:rPr>
                          </m:ctrlPr>
                        </m:fPr>
                        <m:num>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𝛿</m:t>
                              </m:r>
                              <m:r>
                                <a:rPr lang="en-US" i="1" dirty="0">
                                  <a:latin typeface="Cambria Math" panose="02040503050406030204" pitchFamily="18" charset="0"/>
                                </a:rPr>
                                <m:t>𝑓</m:t>
                              </m:r>
                            </m:e>
                          </m:d>
                          <m:r>
                            <a:rPr lang="en-US" i="1"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num>
                        <m:den>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𝛿</m:t>
                              </m:r>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den>
                      </m:f>
                    </m:oMath>
                  </m:oMathPara>
                </a14:m>
                <a:endParaRPr lang="en-US" dirty="0"/>
              </a:p>
              <a:p>
                <a:pPr marL="0" indent="0">
                  <a:buNone/>
                </a:pPr>
                <a:r>
                  <a:rPr lang="en-US" dirty="0"/>
                  <a:t>If </a:t>
                </a:r>
                <a14:m>
                  <m:oMath xmlns:m="http://schemas.openxmlformats.org/officeDocument/2006/math">
                    <m:r>
                      <a:rPr lang="en-US" b="0" i="1" smtClean="0">
                        <a:latin typeface="Cambria Math" panose="02040503050406030204" pitchFamily="18" charset="0"/>
                      </a:rPr>
                      <m:t>𝑓</m:t>
                    </m:r>
                  </m:oMath>
                </a14:m>
                <a:r>
                  <a:rPr lang="en-US" dirty="0"/>
                  <a:t> is differentiable, then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DAFF5B12-0F41-4E51-908E-F8C9444DF72E}"/>
                  </a:ext>
                </a:extLst>
              </p:cNvPr>
              <p:cNvSpPr>
                <a:spLocks noGrp="1" noRot="1" noChangeAspect="1" noMove="1" noResize="1" noEditPoints="1" noAdjustHandles="1" noChangeArrowheads="1" noChangeShapeType="1" noTextEdit="1"/>
              </p:cNvSpPr>
              <p:nvPr>
                <p:ph idx="1"/>
              </p:nvPr>
            </p:nvSpPr>
            <p:spPr>
              <a:blipFill>
                <a:blip r:embed="rId2"/>
                <a:stretch>
                  <a:fillRect l="-1043" t="-1990" r="-1159"/>
                </a:stretch>
              </a:blipFill>
            </p:spPr>
            <p:txBody>
              <a:bodyPr/>
              <a:lstStyle/>
              <a:p>
                <a:r>
                  <a:rPr lang="en-US">
                    <a:noFill/>
                  </a:rPr>
                  <a:t> </a:t>
                </a:r>
              </a:p>
            </p:txBody>
          </p:sp>
        </mc:Fallback>
      </mc:AlternateContent>
    </p:spTree>
    <p:extLst>
      <p:ext uri="{BB962C8B-B14F-4D97-AF65-F5344CB8AC3E}">
        <p14:creationId xmlns:p14="http://schemas.microsoft.com/office/powerpoint/2010/main" val="2457035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B5B9-AC30-451F-ADA9-7237187B6853}"/>
              </a:ext>
            </a:extLst>
          </p:cNvPr>
          <p:cNvSpPr>
            <a:spLocks noGrp="1"/>
          </p:cNvSpPr>
          <p:nvPr>
            <p:ph type="title"/>
          </p:nvPr>
        </p:nvSpPr>
        <p:spPr/>
        <p:txBody>
          <a:bodyPr/>
          <a:lstStyle/>
          <a:p>
            <a:r>
              <a:rPr lang="en-US" dirty="0"/>
              <a:t>Relative vs. Absolute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D15000-11A6-4F85-B9C2-3A3E77F0FFD1}"/>
                  </a:ext>
                </a:extLst>
              </p:cNvPr>
              <p:cNvSpPr>
                <a:spLocks noGrp="1"/>
              </p:cNvSpPr>
              <p:nvPr>
                <p:ph idx="1"/>
              </p:nvPr>
            </p:nvSpPr>
            <p:spPr/>
            <p:txBody>
              <a:bodyPr>
                <a:normAutofit lnSpcReduction="10000"/>
              </a:bodyPr>
              <a:lstStyle/>
              <a:p>
                <a:pPr marL="0" indent="0">
                  <a:buNone/>
                </a:pPr>
                <a:r>
                  <a:rPr lang="en-US" dirty="0"/>
                  <a:t>In numerical analysis, we care more about relative condition number than the absolute one.</a:t>
                </a:r>
              </a:p>
              <a:p>
                <a:pPr marL="0" indent="0">
                  <a:buNone/>
                </a:pPr>
                <a:r>
                  <a:rPr lang="en-US" dirty="0"/>
                  <a:t>Why? Because floating point arithmetic introduces relative errors. (It guarantees error in relative terms; e.g. float(</a:t>
                </a:r>
                <a:r>
                  <a:rPr lang="en-US" dirty="0" err="1"/>
                  <a:t>x+y</a:t>
                </a:r>
                <a:r>
                  <a:rPr lang="en-US" dirty="0"/>
                  <a:t>) will give us something around (</a:t>
                </a:r>
                <a:r>
                  <a:rPr lang="en-US" dirty="0" err="1"/>
                  <a:t>x+y</a:t>
                </a:r>
                <a:r>
                  <a:rPr lang="en-US" dirty="0"/>
                  <a:t>) within a small % of error). </a:t>
                </a:r>
              </a:p>
              <a:p>
                <a:pPr marL="0" indent="0">
                  <a:buNone/>
                </a:pPr>
                <a:endParaRPr lang="en-US" dirty="0"/>
              </a:p>
              <a:p>
                <a:pPr marL="0" indent="0">
                  <a:buNone/>
                </a:pPr>
                <a:r>
                  <a:rPr lang="en-US" dirty="0"/>
                  <a:t>A problem is well conditioned if </a:t>
                </a:r>
                <a14:m>
                  <m:oMath xmlns:m="http://schemas.openxmlformats.org/officeDocument/2006/math">
                    <m:r>
                      <a:rPr lang="en-US" b="0" i="1" smtClean="0">
                        <a:latin typeface="Cambria Math" panose="02040503050406030204" pitchFamily="18" charset="0"/>
                      </a:rPr>
                      <m:t>𝜅</m:t>
                    </m:r>
                  </m:oMath>
                </a14:m>
                <a:r>
                  <a:rPr lang="en-US" dirty="0"/>
                  <a:t> is small (maybe a few hundred); ill conditioned if </a:t>
                </a:r>
                <a14:m>
                  <m:oMath xmlns:m="http://schemas.openxmlformats.org/officeDocument/2006/math">
                    <m:r>
                      <a:rPr lang="en-US" b="0" i="1" smtClean="0">
                        <a:latin typeface="Cambria Math" panose="02040503050406030204" pitchFamily="18" charset="0"/>
                      </a:rPr>
                      <m:t>𝜅</m:t>
                    </m:r>
                  </m:oMath>
                </a14:m>
                <a:r>
                  <a:rPr lang="en-US" dirty="0"/>
                  <a:t> is large (millions). But it all depends (on problem, requirement, precision, algorithms, </a:t>
                </a:r>
                <a:r>
                  <a:rPr lang="en-US" dirty="0" err="1"/>
                  <a:t>etc</a:t>
                </a:r>
                <a:r>
                  <a:rPr lang="en-US" dirty="0"/>
                  <a:t>). </a:t>
                </a:r>
              </a:p>
              <a:p>
                <a:pPr marL="0" indent="0">
                  <a:buNone/>
                </a:pPr>
                <a:endParaRPr lang="en-US" dirty="0"/>
              </a:p>
              <a:p>
                <a:pPr marL="0" indent="0">
                  <a:buNone/>
                </a:pPr>
                <a:r>
                  <a:rPr lang="en-US" dirty="0"/>
                  <a:t>All these sound horribly complicated? Let’s look at examples…</a:t>
                </a:r>
              </a:p>
            </p:txBody>
          </p:sp>
        </mc:Choice>
        <mc:Fallback xmlns="">
          <p:sp>
            <p:nvSpPr>
              <p:cNvPr id="3" name="Content Placeholder 2">
                <a:extLst>
                  <a:ext uri="{FF2B5EF4-FFF2-40B4-BE49-F238E27FC236}">
                    <a16:creationId xmlns:a16="http://schemas.microsoft.com/office/drawing/2014/main" id="{4FD15000-11A6-4F85-B9C2-3A3E77F0FFD1}"/>
                  </a:ext>
                </a:extLst>
              </p:cNvPr>
              <p:cNvSpPr>
                <a:spLocks noGrp="1" noRot="1" noChangeAspect="1" noMove="1" noResize="1" noEditPoints="1" noAdjustHandles="1" noChangeArrowheads="1" noChangeShapeType="1" noTextEdit="1"/>
              </p:cNvSpPr>
              <p:nvPr>
                <p:ph idx="1"/>
              </p:nvPr>
            </p:nvSpPr>
            <p:spPr>
              <a:blipFill>
                <a:blip r:embed="rId2"/>
                <a:stretch>
                  <a:fillRect l="-1217" t="-2985" r="-1971"/>
                </a:stretch>
              </a:blipFill>
            </p:spPr>
            <p:txBody>
              <a:bodyPr/>
              <a:lstStyle/>
              <a:p>
                <a:r>
                  <a:rPr lang="en-US">
                    <a:noFill/>
                  </a:rPr>
                  <a:t> </a:t>
                </a:r>
              </a:p>
            </p:txBody>
          </p:sp>
        </mc:Fallback>
      </mc:AlternateContent>
    </p:spTree>
    <p:extLst>
      <p:ext uri="{BB962C8B-B14F-4D97-AF65-F5344CB8AC3E}">
        <p14:creationId xmlns:p14="http://schemas.microsoft.com/office/powerpoint/2010/main" val="115662577"/>
      </p:ext>
    </p:extLst>
  </p:cSld>
  <p:clrMapOvr>
    <a:masterClrMapping/>
  </p:clrMapOvr>
</p:sld>
</file>

<file path=ppt/theme/theme1.xml><?xml version="1.0" encoding="utf-8"?>
<a:theme xmlns:a="http://schemas.openxmlformats.org/drawingml/2006/main" name="lectur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ustom 2">
      <a:majorFont>
        <a:latin typeface="Liberation Sans"/>
        <a:ea typeface=""/>
        <a:cs typeface=""/>
      </a:majorFont>
      <a:minorFont>
        <a:latin typeface="Liberatio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id="{7CDFC915-D882-42F4-AB6F-AD98BB466DD1}" vid="{750A6131-7ED9-48DE-AF23-C01E8526B474}"/>
    </a:ext>
  </a:extLst>
</a:theme>
</file>

<file path=docProps/app.xml><?xml version="1.0" encoding="utf-8"?>
<Properties xmlns="http://schemas.openxmlformats.org/officeDocument/2006/extended-properties" xmlns:vt="http://schemas.openxmlformats.org/officeDocument/2006/docPropsVTypes">
  <Template>lecture</Template>
  <TotalTime>1587</TotalTime>
  <Words>3540</Words>
  <Application>Microsoft Macintosh PowerPoint</Application>
  <PresentationFormat>Widescreen</PresentationFormat>
  <Paragraphs>308</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Cambria Math</vt:lpstr>
      <vt:lpstr>Charter Roman</vt:lpstr>
      <vt:lpstr>Liberation Sans</vt:lpstr>
      <vt:lpstr>lecture</vt:lpstr>
      <vt:lpstr>Lecture 6: Conditioning and Condition Numbers</vt:lpstr>
      <vt:lpstr>What’s next</vt:lpstr>
      <vt:lpstr>Why care about perturbation?</vt:lpstr>
      <vt:lpstr>Error is Life</vt:lpstr>
      <vt:lpstr>Condition of a Problem</vt:lpstr>
      <vt:lpstr>Quantification of Conditioning</vt:lpstr>
      <vt:lpstr>PowerPoint Presentation</vt:lpstr>
      <vt:lpstr>Relative Condition Number</vt:lpstr>
      <vt:lpstr>Relative vs. Absolute</vt:lpstr>
      <vt:lpstr>Examples</vt:lpstr>
      <vt:lpstr>An ill-conditioned example</vt:lpstr>
      <vt:lpstr>ill-conditioned problem: Polynomial root finding. </vt:lpstr>
      <vt:lpstr>PowerPoint Presentation</vt:lpstr>
      <vt:lpstr>PowerPoint Presentation</vt:lpstr>
      <vt:lpstr>Condition of MatVec Mul</vt:lpstr>
      <vt:lpstr>Condition number of a matrix</vt:lpstr>
      <vt:lpstr>Condition of a system of linear equations</vt:lpstr>
      <vt:lpstr>Floating Point Arithmetic</vt:lpstr>
      <vt:lpstr>Finite representation of real numbers</vt:lpstr>
      <vt:lpstr>IEEE 754</vt:lpstr>
      <vt:lpstr>A Toy 3-digit Decimal Floating Point System</vt:lpstr>
      <vt:lpstr>Rounding</vt:lpstr>
      <vt:lpstr>Machine Epsilon</vt:lpstr>
      <vt:lpstr>PowerPoint Presentation</vt:lpstr>
      <vt:lpstr>Floating Point Arithmetic</vt:lpstr>
      <vt:lpstr>Fundamental Axiom of FP Arithmetic</vt:lpstr>
      <vt:lpstr>Stability</vt:lpstr>
      <vt:lpstr>Stability</vt:lpstr>
      <vt:lpstr>Numerical Algorithms</vt:lpstr>
      <vt:lpstr>Accuracy</vt:lpstr>
      <vt:lpstr>Stability</vt:lpstr>
      <vt:lpstr>Stability</vt:lpstr>
      <vt:lpstr>Backward Stability</vt:lpstr>
      <vt:lpstr>Stability Examples</vt:lpstr>
      <vt:lpstr>Examples</vt:lpstr>
      <vt:lpstr>Accuracy of Backward Stable Algorithm</vt:lpstr>
      <vt:lpstr>An unstable algorithm.</vt:lpstr>
      <vt:lpstr>Stability of Householder QR</vt:lpstr>
      <vt:lpstr>Householder QR Error</vt:lpstr>
      <vt:lpstr>Backward Stability of HouseQR</vt:lpstr>
      <vt:lpstr>“Diabolically Correlation”</vt:lpstr>
      <vt:lpstr>HouseQR backward stability</vt:lpstr>
      <vt:lpstr>HouseQR as Linear Solver</vt:lpstr>
      <vt:lpstr>Stability of Least Square Algorithms</vt:lpstr>
      <vt:lpstr>The conditions of this LLS</vt:lpstr>
      <vt:lpstr>Householder Triangularization</vt:lpstr>
      <vt:lpstr>Factorize the Augmented System</vt:lpstr>
      <vt:lpstr>How does Matlab solve it</vt:lpstr>
      <vt:lpstr>Gram-Schmidt QR for LLS</vt:lpstr>
      <vt:lpstr>MGS on Augmented System</vt:lpstr>
      <vt:lpstr>Normal Equations</vt:lpstr>
      <vt:lpstr>One more… the SVD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Conditioning and Condition Numbers</dc:title>
  <dc:creator>Panruo Wu</dc:creator>
  <cp:lastModifiedBy>Wu, Panruo</cp:lastModifiedBy>
  <cp:revision>70</cp:revision>
  <dcterms:created xsi:type="dcterms:W3CDTF">2019-01-28T17:46:01Z</dcterms:created>
  <dcterms:modified xsi:type="dcterms:W3CDTF">2020-02-18T20:20:12Z</dcterms:modified>
</cp:coreProperties>
</file>